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4"/>
  </p:sldMasterIdLst>
  <p:notesMasterIdLst>
    <p:notesMasterId r:id="rId31"/>
  </p:notesMasterIdLst>
  <p:sldIdLst>
    <p:sldId id="256" r:id="rId5"/>
    <p:sldId id="288" r:id="rId6"/>
    <p:sldId id="284" r:id="rId7"/>
    <p:sldId id="289" r:id="rId8"/>
    <p:sldId id="291" r:id="rId9"/>
    <p:sldId id="258" r:id="rId10"/>
    <p:sldId id="272" r:id="rId11"/>
    <p:sldId id="275" r:id="rId12"/>
    <p:sldId id="279" r:id="rId13"/>
    <p:sldId id="281" r:id="rId14"/>
    <p:sldId id="276" r:id="rId15"/>
    <p:sldId id="280" r:id="rId16"/>
    <p:sldId id="282" r:id="rId17"/>
    <p:sldId id="292" r:id="rId18"/>
    <p:sldId id="268" r:id="rId19"/>
    <p:sldId id="295" r:id="rId20"/>
    <p:sldId id="297" r:id="rId21"/>
    <p:sldId id="294" r:id="rId22"/>
    <p:sldId id="286" r:id="rId23"/>
    <p:sldId id="287" r:id="rId24"/>
    <p:sldId id="266" r:id="rId25"/>
    <p:sldId id="269" r:id="rId26"/>
    <p:sldId id="270" r:id="rId27"/>
    <p:sldId id="264" r:id="rId28"/>
    <p:sldId id="267" r:id="rId29"/>
    <p:sldId id="298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2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7E9FC4-450C-8645-B89B-9B587F473B29}" v="778" dt="2021-04-16T14:43:22.326"/>
    <p1510:client id="{48E1A9DE-83C2-1240-B879-D9F3E4EFD992}" v="1009" dt="2021-04-18T13:43:32.7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94720"/>
  </p:normalViewPr>
  <p:slideViewPr>
    <p:cSldViewPr snapToGrid="0" snapToObjects="1">
      <p:cViewPr varScale="1">
        <p:scale>
          <a:sx n="207" d="100"/>
          <a:sy n="207" d="100"/>
        </p:scale>
        <p:origin x="15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Market Share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20C-3F46-A960-D5D4A2CDAFD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20C-3F46-A960-D5D4A2CDAFD3}"/>
              </c:ext>
            </c:extLst>
          </c:dPt>
          <c:dLbls>
            <c:dLbl>
              <c:idx val="0"/>
              <c:layout>
                <c:manualLayout>
                  <c:x val="-0.18802925365670708"/>
                  <c:y val="-0.21022263343078945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93F765BC-F25F-8D43-ACD4-3D3FD54205A1}" type="CATEGORYNAME">
                      <a:rPr lang="en-US">
                        <a:solidFill>
                          <a:schemeClr val="accent2"/>
                        </a:solidFill>
                        <a:effectLst>
                          <a:outerShdw blurRad="50800" dist="38100" dir="13500000" algn="br" rotWithShape="0">
                            <a:prstClr val="black">
                              <a:alpha val="40000"/>
                            </a:prstClr>
                          </a:outerShdw>
                        </a:effectLst>
                      </a:rPr>
                      <a:pPr>
                        <a:defRPr/>
                      </a:pPr>
                      <a:t>[CATEGORY NAME]</a:t>
                    </a:fld>
                    <a:r>
                      <a:rPr lang="en-US" baseline="0">
                        <a:solidFill>
                          <a:schemeClr val="accent2"/>
                        </a:solidFill>
                        <a:effectLst>
                          <a:outerShdw blurRad="50800" dist="38100" dir="13500000" algn="br" rotWithShape="0">
                            <a:prstClr val="black">
                              <a:alpha val="40000"/>
                            </a:prstClr>
                          </a:outerShdw>
                        </a:effectLst>
                      </a:rPr>
                      <a:t>
</a:t>
                    </a:r>
                    <a:fld id="{671BD6C4-A30A-2947-BFE3-D442B4C5A478}" type="PERCENTAGE">
                      <a:rPr lang="en-US" baseline="0">
                        <a:solidFill>
                          <a:schemeClr val="accent2"/>
                        </a:solidFill>
                        <a:effectLst>
                          <a:outerShdw blurRad="50800" dist="38100" dir="13500000" algn="br" rotWithShape="0">
                            <a:prstClr val="black">
                              <a:alpha val="40000"/>
                            </a:prstClr>
                          </a:outerShdw>
                        </a:effectLst>
                      </a:rPr>
                      <a:pPr>
                        <a:defRPr/>
                      </a:pPr>
                      <a:t>[PERCENTAGE]</a:t>
                    </a:fld>
                    <a:endParaRPr lang="en-US" baseline="0">
                      <a:solidFill>
                        <a:schemeClr val="accent2"/>
                      </a:solidFill>
                      <a:effectLst>
                        <a:outerShdw blurRad="50800" dist="38100" dir="13500000" algn="br" rotWithShape="0">
                          <a:prstClr val="black">
                            <a:alpha val="40000"/>
                          </a:prstClr>
                        </a:outerShdw>
                      </a:effectLst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777872234029259"/>
                      <c:h val="0.1490025643534753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620C-3F46-A960-D5D4A2CDAFD3}"/>
                </c:ext>
              </c:extLst>
            </c:dLbl>
            <c:dLbl>
              <c:idx val="1"/>
              <c:layout>
                <c:manualLayout>
                  <c:x val="0.20690511313914237"/>
                  <c:y val="0.1620068218537064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D7B82F1-7266-2A43-B938-43447F53FED5}" type="CATEGORYNAME">
                      <a:rPr lang="en-US">
                        <a:ln>
                          <a:noFill/>
                        </a:ln>
                        <a:solidFill>
                          <a:schemeClr val="accent1"/>
                        </a:solidFill>
                        <a:effectLst>
                          <a:outerShdw blurRad="50800" dist="38100" dir="13500000" algn="br" rotWithShape="0">
                            <a:prstClr val="black">
                              <a:alpha val="40000"/>
                            </a:prstClr>
                          </a:outerShdw>
                        </a:effectLst>
                      </a:rPr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[CATEGORY NAME]</a:t>
                    </a:fld>
                    <a:r>
                      <a:rPr lang="en-US" baseline="0">
                        <a:ln>
                          <a:noFill/>
                        </a:ln>
                        <a:solidFill>
                          <a:schemeClr val="accent1"/>
                        </a:solidFill>
                        <a:effectLst>
                          <a:outerShdw blurRad="50800" dist="38100" dir="13500000" algn="br" rotWithShape="0">
                            <a:prstClr val="black">
                              <a:alpha val="40000"/>
                            </a:prstClr>
                          </a:outerShdw>
                        </a:effectLst>
                      </a:rPr>
                      <a:t>
</a:t>
                    </a:r>
                    <a:fld id="{D321ADFB-2E65-9D4B-824F-907120D66C9D}" type="PERCENTAGE">
                      <a:rPr lang="en-US" baseline="0">
                        <a:ln>
                          <a:noFill/>
                        </a:ln>
                        <a:solidFill>
                          <a:schemeClr val="accent1"/>
                        </a:solidFill>
                        <a:effectLst>
                          <a:outerShdw blurRad="50800" dist="38100" dir="13500000" algn="br" rotWithShape="0">
                            <a:prstClr val="black">
                              <a:alpha val="40000"/>
                            </a:prstClr>
                          </a:outerShdw>
                        </a:effectLst>
                      </a:rPr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[PERCENTAGE]</a:t>
                    </a:fld>
                    <a:endParaRPr lang="en-US" baseline="0">
                      <a:ln>
                        <a:noFill/>
                      </a:ln>
                      <a:solidFill>
                        <a:schemeClr val="accent1"/>
                      </a:solidFill>
                      <a:effectLst>
                        <a:outerShdw blurRad="50800" dist="38100" dir="13500000" algn="br" rotWithShape="0">
                          <a:prstClr val="black">
                            <a:alpha val="40000"/>
                          </a:prstClr>
                        </a:outerShdw>
                      </a:effectLst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560120015001874"/>
                      <c:h val="0.1490025643534753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620C-3F46-A960-D5D4A2CDAFD3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Four Firms</c:v>
                </c:pt>
                <c:pt idx="1">
                  <c:v>Everyone Else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72</c:v>
                </c:pt>
                <c:pt idx="1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20C-3F46-A960-D5D4A2CDAFD3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Loblaw Companies Ltd.</c:v>
                </c:pt>
                <c:pt idx="1">
                  <c:v>Sobeys Inc.</c:v>
                </c:pt>
                <c:pt idx="2">
                  <c:v>Canada Safeway ULC</c:v>
                </c:pt>
                <c:pt idx="3">
                  <c:v>Metro Inc.</c:v>
                </c:pt>
                <c:pt idx="4">
                  <c:v>Federated Co-operatives Ltd.</c:v>
                </c:pt>
                <c:pt idx="5">
                  <c:v>Overwaitea Food Group</c:v>
                </c:pt>
                <c:pt idx="6">
                  <c:v>The North West Company</c:v>
                </c:pt>
                <c:pt idx="7">
                  <c:v>Calgary Co-Operative Association Ltd.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50.31</c:v>
                </c:pt>
                <c:pt idx="1">
                  <c:v>25.14</c:v>
                </c:pt>
                <c:pt idx="2">
                  <c:v>14.03</c:v>
                </c:pt>
                <c:pt idx="3">
                  <c:v>11.79</c:v>
                </c:pt>
                <c:pt idx="4">
                  <c:v>9.83</c:v>
                </c:pt>
                <c:pt idx="5">
                  <c:v>4.8</c:v>
                </c:pt>
                <c:pt idx="6">
                  <c:v>1.51</c:v>
                </c:pt>
                <c:pt idx="7">
                  <c:v>1.07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80-9948-B417-701A32EE4A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89127712"/>
        <c:axId val="1589129360"/>
      </c:barChart>
      <c:catAx>
        <c:axId val="1589127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9129360"/>
        <c:crosses val="autoZero"/>
        <c:auto val="1"/>
        <c:lblAlgn val="ctr"/>
        <c:lblOffset val="100"/>
        <c:noMultiLvlLbl val="0"/>
      </c:catAx>
      <c:valAx>
        <c:axId val="1589129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9127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Canadian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Loblaw Companies Ltd.</c:v>
                </c:pt>
                <c:pt idx="1">
                  <c:v>Sobeys Inc.</c:v>
                </c:pt>
                <c:pt idx="2">
                  <c:v>Canada Safeway ULC</c:v>
                </c:pt>
                <c:pt idx="3">
                  <c:v>Trader Joe's</c:v>
                </c:pt>
                <c:pt idx="4">
                  <c:v>Metro Inc.</c:v>
                </c:pt>
                <c:pt idx="5">
                  <c:v>Federated Co-operatives Ltd.</c:v>
                </c:pt>
                <c:pt idx="6">
                  <c:v>Overwaitea Food Group</c:v>
                </c:pt>
                <c:pt idx="7">
                  <c:v>The North West Company</c:v>
                </c:pt>
                <c:pt idx="8">
                  <c:v>Calgary Co-Operative Association Ltd.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50.31</c:v>
                </c:pt>
                <c:pt idx="1">
                  <c:v>25.14</c:v>
                </c:pt>
                <c:pt idx="2">
                  <c:v>14.03</c:v>
                </c:pt>
                <c:pt idx="4">
                  <c:v>11.79</c:v>
                </c:pt>
                <c:pt idx="5">
                  <c:v>9.83</c:v>
                </c:pt>
                <c:pt idx="6">
                  <c:v>4.8</c:v>
                </c:pt>
                <c:pt idx="7">
                  <c:v>1.51</c:v>
                </c:pt>
                <c:pt idx="8">
                  <c:v>1.07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AF-3241-B44D-48E28205573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Loblaw Companies Ltd.</c:v>
                </c:pt>
                <c:pt idx="1">
                  <c:v>Sobeys Inc.</c:v>
                </c:pt>
                <c:pt idx="2">
                  <c:v>Canada Safeway ULC</c:v>
                </c:pt>
                <c:pt idx="3">
                  <c:v>Trader Joe's</c:v>
                </c:pt>
                <c:pt idx="4">
                  <c:v>Metro Inc.</c:v>
                </c:pt>
                <c:pt idx="5">
                  <c:v>Federated Co-operatives Ltd.</c:v>
                </c:pt>
                <c:pt idx="6">
                  <c:v>Overwaitea Food Group</c:v>
                </c:pt>
                <c:pt idx="7">
                  <c:v>The North West Company</c:v>
                </c:pt>
                <c:pt idx="8">
                  <c:v>Calgary Co-Operative Association Ltd.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3">
                  <c:v>13.3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1AF-3241-B44D-48E28205573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08994144"/>
        <c:axId val="1565489088"/>
      </c:barChart>
      <c:catAx>
        <c:axId val="1508994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5489088"/>
        <c:crosses val="autoZero"/>
        <c:auto val="1"/>
        <c:lblAlgn val="ctr"/>
        <c:lblOffset val="100"/>
        <c:noMultiLvlLbl val="0"/>
      </c:catAx>
      <c:valAx>
        <c:axId val="1565489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8994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32B92E-F7CA-994F-B9AC-6861D924C06B}" type="datetimeFigureOut">
              <a:rPr lang="en-US" smtClean="0"/>
              <a:t>4/20/21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6EF357-C38E-4248-9C95-C13101E3D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70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EF357-C38E-4248-9C95-C13101E3D4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864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</a:t>
            </a:r>
            <a:r>
              <a:rPr lang="en-US" err="1"/>
              <a:t>www.thestar.com</a:t>
            </a:r>
            <a:r>
              <a:rPr lang="en-US"/>
              <a:t>/business/2016/07/19/its-not-quite-trader-joes-but-vancouvers-pirate-joes-is-expanding.html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EF357-C38E-4248-9C95-C13101E3D4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326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</a:t>
            </a:r>
            <a:r>
              <a:rPr lang="en-US" err="1"/>
              <a:t>www.thestar.com</a:t>
            </a:r>
            <a:r>
              <a:rPr lang="en-US"/>
              <a:t>/business/2016/07/19/its-not-quite-trader-joes-but-vancouvers-pirate-joes-is-expanding.html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EF357-C38E-4248-9C95-C13101E3D4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854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EF357-C38E-4248-9C95-C13101E3D4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909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</a:t>
            </a:r>
            <a:r>
              <a:rPr lang="en-US" err="1"/>
              <a:t>foodpolicyforcanada.info.yorku.ca</a:t>
            </a:r>
            <a:r>
              <a:rPr lang="en-US"/>
              <a:t>/backgrounder/problems/corporate-concentration/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EF357-C38E-4248-9C95-C13101E3D44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96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EF357-C38E-4248-9C95-C13101E3D44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29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</a:t>
            </a:r>
            <a:r>
              <a:rPr lang="en-US" err="1"/>
              <a:t>www.cnbc.com</a:t>
            </a:r>
            <a:r>
              <a:rPr lang="en-US"/>
              <a:t>/2020/03/09/psychology-behind-how-trader-joes-became-a-favorite-grocery-store.html#:~:text=In%202019%2C%20Trader%20Joe's%20505,according%20to%20Edge%20by%20Ascential.)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EF357-C38E-4248-9C95-C13101E3D44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94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EF357-C38E-4248-9C95-C13101E3D44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775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46CE7D5-CF57-46EF-B807-FDD0502418D4}" type="datetimeFigureOut">
              <a:rPr lang="en-US" smtClean="0"/>
              <a:t>4/20/21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134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781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07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46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46CE7D5-CF57-46EF-B807-FDD0502418D4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846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65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83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1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36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257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846CE7D5-CF57-46EF-B807-FDD0502418D4}" type="datetimeFigureOut">
              <a:rPr lang="en-US" smtClean="0"/>
              <a:t>4/20/21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27675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93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snapshot.numerator.com/retailer/trader_joes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4">
            <a:extLst>
              <a:ext uri="{FF2B5EF4-FFF2-40B4-BE49-F238E27FC236}">
                <a16:creationId xmlns:a16="http://schemas.microsoft.com/office/drawing/2014/main" id="{701E288A-A346-4DA1-8C36-FEA990BCA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6">
            <a:extLst>
              <a:ext uri="{FF2B5EF4-FFF2-40B4-BE49-F238E27FC236}">
                <a16:creationId xmlns:a16="http://schemas.microsoft.com/office/drawing/2014/main" id="{75712D89-374F-4DC4-BF2A-9F48C41E9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12">
            <a:extLst>
              <a:ext uri="{FF2B5EF4-FFF2-40B4-BE49-F238E27FC236}">
                <a16:creationId xmlns:a16="http://schemas.microsoft.com/office/drawing/2014/main" id="{8E5A367F-2C45-4F9B-8882-C2B98DF82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446824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C4DAE230-71F7-4B5D-8884-60E4F7DD1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75B2E110-E151-4703-8A63-49ABA9BB7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cxnSp>
        <p:nvCxnSpPr>
          <p:cNvPr id="16" name="Straight Connector 18">
            <a:extLst>
              <a:ext uri="{FF2B5EF4-FFF2-40B4-BE49-F238E27FC236}">
                <a16:creationId xmlns:a16="http://schemas.microsoft.com/office/drawing/2014/main" id="{FC2FC56B-D168-47CD-B287-283CD2D5B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053CCB-5157-A04B-89EC-95033574D6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32" b="15832"/>
          <a:stretch/>
        </p:blipFill>
        <p:spPr bwMode="auto">
          <a:xfrm>
            <a:off x="616738" y="621791"/>
            <a:ext cx="10954512" cy="561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34048" y="5068562"/>
            <a:ext cx="3951850" cy="1167645"/>
          </a:xfrm>
          <a:noFill/>
        </p:spPr>
        <p:txBody>
          <a:bodyPr vert="horz" lIns="91440" tIns="45720" rIns="91440" bIns="45720" rtlCol="0">
            <a:noAutofit/>
          </a:bodyPr>
          <a:lstStyle/>
          <a:p>
            <a:pPr algn="l"/>
            <a:r>
              <a:rPr lang="en-US" sz="1800" b="1" spc="0">
                <a:ln w="0">
                  <a:solidFill>
                    <a:schemeClr val="bg1"/>
                  </a:solidFill>
                </a:ln>
                <a:cs typeface="Calibri"/>
              </a:rPr>
              <a:t>International Business Final Project </a:t>
            </a:r>
          </a:p>
          <a:p>
            <a:pPr marL="285750" indent="-285750" algn="l">
              <a:buBlip>
                <a:blip r:embed="rId4"/>
              </a:buBlip>
            </a:pPr>
            <a:r>
              <a:rPr lang="en-US" sz="1800" b="1" spc="0">
                <a:ln w="0">
                  <a:solidFill>
                    <a:schemeClr val="bg1"/>
                  </a:solidFill>
                </a:ln>
                <a:cs typeface="Calibri"/>
              </a:rPr>
              <a:t>Hailey Skoglund</a:t>
            </a:r>
          </a:p>
          <a:p>
            <a:pPr marL="285750" indent="-285750" algn="l">
              <a:buBlip>
                <a:blip r:embed="rId4"/>
              </a:buBlip>
            </a:pPr>
            <a:r>
              <a:rPr lang="en-US" sz="1800" b="1" spc="0">
                <a:ln w="0">
                  <a:solidFill>
                    <a:schemeClr val="bg1"/>
                  </a:solidFill>
                </a:ln>
                <a:cs typeface="Calibri"/>
              </a:rPr>
              <a:t>Gus Lipkin</a:t>
            </a:r>
          </a:p>
          <a:p>
            <a:pPr marL="285750" indent="-285750" algn="l">
              <a:buBlip>
                <a:blip r:embed="rId4"/>
              </a:buBlip>
            </a:pPr>
            <a:r>
              <a:rPr lang="en-US" sz="1800" b="1" spc="0">
                <a:ln w="0">
                  <a:solidFill>
                    <a:schemeClr val="bg1"/>
                  </a:solidFill>
                </a:ln>
                <a:cs typeface="Calibri"/>
              </a:rPr>
              <a:t>Jack Levitt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36C79E-2552-B64A-BA3B-5232B41EA3DF}"/>
              </a:ext>
            </a:extLst>
          </p:cNvPr>
          <p:cNvSpPr/>
          <p:nvPr/>
        </p:nvSpPr>
        <p:spPr>
          <a:xfrm>
            <a:off x="2511122" y="766863"/>
            <a:ext cx="716574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1905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Trader Joe’s Cultural </a:t>
            </a:r>
            <a:br>
              <a:rPr lang="en-US" sz="5400" b="1" cap="none" spc="0">
                <a:ln w="1905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</a:br>
            <a:r>
              <a:rPr lang="en-US" sz="5400" b="1" cap="none" spc="0">
                <a:ln w="1905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and Marketing Plan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133">
            <a:extLst>
              <a:ext uri="{FF2B5EF4-FFF2-40B4-BE49-F238E27FC236}">
                <a16:creationId xmlns:a16="http://schemas.microsoft.com/office/drawing/2014/main" id="{C567DD95-42B7-4C98-A5A2-1A3EFBF30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" name="Rectangle 135">
            <a:extLst>
              <a:ext uri="{FF2B5EF4-FFF2-40B4-BE49-F238E27FC236}">
                <a16:creationId xmlns:a16="http://schemas.microsoft.com/office/drawing/2014/main" id="{A5E6BD12-7FA8-44C6-9D03-5CB0EB86E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73" name="Rectangle 137">
            <a:extLst>
              <a:ext uri="{FF2B5EF4-FFF2-40B4-BE49-F238E27FC236}">
                <a16:creationId xmlns:a16="http://schemas.microsoft.com/office/drawing/2014/main" id="{DB46EEA0-5755-4E1A-9D0F-30A8E1286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74" name="Rectangle 139">
            <a:extLst>
              <a:ext uri="{FF2B5EF4-FFF2-40B4-BE49-F238E27FC236}">
                <a16:creationId xmlns:a16="http://schemas.microsoft.com/office/drawing/2014/main" id="{B74CE269-ED4E-405A-B10F-A7E8B3902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5" name="Group 141">
            <a:extLst>
              <a:ext uri="{FF2B5EF4-FFF2-40B4-BE49-F238E27FC236}">
                <a16:creationId xmlns:a16="http://schemas.microsoft.com/office/drawing/2014/main" id="{20B5899B-9417-4F17-86B4-E533FB956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37CDB1C-BBC9-4959-87C1-D046BF304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23FE4EA4-109C-47C4-8AAF-7C36F6F9F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1CF8DD39-B811-4288-971A-5BE0949AE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6" name="Rectangle 146">
            <a:extLst>
              <a:ext uri="{FF2B5EF4-FFF2-40B4-BE49-F238E27FC236}">
                <a16:creationId xmlns:a16="http://schemas.microsoft.com/office/drawing/2014/main" id="{8576467B-8CB4-4B80-A493-3372BA952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BFA45F-3BE9-AF45-AC23-F279A88E5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64725" y="945657"/>
            <a:ext cx="3756027" cy="2322476"/>
          </a:xfrm>
          <a:prstGeom prst="rect">
            <a:avLst/>
          </a:prstGeom>
        </p:spPr>
      </p:pic>
      <p:sp>
        <p:nvSpPr>
          <p:cNvPr id="177" name="Rectangle 148">
            <a:extLst>
              <a:ext uri="{FF2B5EF4-FFF2-40B4-BE49-F238E27FC236}">
                <a16:creationId xmlns:a16="http://schemas.microsoft.com/office/drawing/2014/main" id="{37CD417C-D6F6-4C08-87EA-E8AB759F6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16AC6FA3-22DE-9843-9BD0-DED59A390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849" y="1348844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/>
              <a:t>Basket Size and shopping day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E8F5CD8-7AEB-2D47-AEB3-FEAAB2175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7386" y="4682062"/>
            <a:ext cx="5355264" cy="950253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pc="80"/>
              <a:t>74.7% have more than 10 items</a:t>
            </a:r>
          </a:p>
          <a:p>
            <a:pPr marL="285750" indent="-28575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pc="80"/>
              <a:t>50% shop on Friday, Saturday, or Sunday</a:t>
            </a:r>
          </a:p>
        </p:txBody>
      </p:sp>
      <p:sp>
        <p:nvSpPr>
          <p:cNvPr id="178" name="Rectangle 150">
            <a:extLst>
              <a:ext uri="{FF2B5EF4-FFF2-40B4-BE49-F238E27FC236}">
                <a16:creationId xmlns:a16="http://schemas.microsoft.com/office/drawing/2014/main" id="{596C2721-C032-47B7-8FC9-6EF6D015B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4898" y="446824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9" name="Straight Connector 152">
            <a:extLst>
              <a:ext uri="{FF2B5EF4-FFF2-40B4-BE49-F238E27FC236}">
                <a16:creationId xmlns:a16="http://schemas.microsoft.com/office/drawing/2014/main" id="{E7056F0E-D8E0-4F29-BB2A-509EFF36F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54">
            <a:extLst>
              <a:ext uri="{FF2B5EF4-FFF2-40B4-BE49-F238E27FC236}">
                <a16:creationId xmlns:a16="http://schemas.microsoft.com/office/drawing/2014/main" id="{262EB1BA-CC13-4F75-BA7F-FE4182E19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8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56">
            <a:extLst>
              <a:ext uri="{FF2B5EF4-FFF2-40B4-BE49-F238E27FC236}">
                <a16:creationId xmlns:a16="http://schemas.microsoft.com/office/drawing/2014/main" id="{D9B2A80E-C52C-4AF5-9000-D9E4C77CD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8EB45F9-0471-AA45-8EEE-5F65697A0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5397" y="3589867"/>
            <a:ext cx="3814683" cy="235874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648FAFF-8669-4544-8882-9C84798CB523}"/>
              </a:ext>
            </a:extLst>
          </p:cNvPr>
          <p:cNvSpPr/>
          <p:nvPr/>
        </p:nvSpPr>
        <p:spPr>
          <a:xfrm>
            <a:off x="332873" y="6484089"/>
            <a:ext cx="450796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Hailey Skoglund, </a:t>
            </a:r>
            <a:r>
              <a:rPr 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Jack Levitt</a:t>
            </a:r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Gus Lipkin</a:t>
            </a:r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76212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C0CB6-2BE4-824B-8A7F-44E264A30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Canada vs usa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B27A3E-51F1-4C4A-BA43-0886B7B10D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996854-74EA-084C-AF19-2FC67E916CE7}"/>
              </a:ext>
            </a:extLst>
          </p:cNvPr>
          <p:cNvSpPr/>
          <p:nvPr/>
        </p:nvSpPr>
        <p:spPr>
          <a:xfrm>
            <a:off x="332873" y="6484089"/>
            <a:ext cx="450796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Hailey Skoglund, </a:t>
            </a:r>
            <a:r>
              <a:rPr lang="en-US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Jack Levitt</a:t>
            </a:r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Gus Lipkin</a:t>
            </a:r>
          </a:p>
        </p:txBody>
      </p:sp>
    </p:spTree>
    <p:extLst>
      <p:ext uri="{BB962C8B-B14F-4D97-AF65-F5344CB8AC3E}">
        <p14:creationId xmlns:p14="http://schemas.microsoft.com/office/powerpoint/2010/main" val="40658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61877CC4-D40F-4AA7-9918-B650DE6D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27AA3049-D42F-46F6-856C-F9B8925E6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EC7C2A9-C77C-442E-800B-313E0D3F2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007B62E5-5E62-4CB8-AFD5-1B59D2B62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99BCEFE9-2CB0-4D92-9EAF-2AD0F6B8F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147C330-3181-415C-816F-438221410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0F6163FB-E4BC-4359-ABB1-1FAA98579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089531CE-7400-41BD-B67A-AAE15984D6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6" name="Rectangle 195">
            <a:extLst>
              <a:ext uri="{FF2B5EF4-FFF2-40B4-BE49-F238E27FC236}">
                <a16:creationId xmlns:a16="http://schemas.microsoft.com/office/drawing/2014/main" id="{BB4D2D9A-75D3-4CEA-89BA-9CAE0AE7C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pic>
        <p:nvPicPr>
          <p:cNvPr id="6" name="Picture 4" descr="A picture containing cup, container, plastic&#10;&#10;Description automatically generated">
            <a:extLst>
              <a:ext uri="{FF2B5EF4-FFF2-40B4-BE49-F238E27FC236}">
                <a16:creationId xmlns:a16="http://schemas.microsoft.com/office/drawing/2014/main" id="{69B9971B-BB39-492E-905B-32ADBEB45E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4581"/>
          <a:stretch/>
        </p:blipFill>
        <p:spPr>
          <a:xfrm>
            <a:off x="7228702" y="3439375"/>
            <a:ext cx="4342547" cy="2796833"/>
          </a:xfrm>
          <a:prstGeom prst="rect">
            <a:avLst/>
          </a:prstGeom>
        </p:spPr>
      </p:pic>
      <p:sp>
        <p:nvSpPr>
          <p:cNvPr id="198" name="Rectangle 197">
            <a:extLst>
              <a:ext uri="{FF2B5EF4-FFF2-40B4-BE49-F238E27FC236}">
                <a16:creationId xmlns:a16="http://schemas.microsoft.com/office/drawing/2014/main" id="{DE4EBB38-B143-4CA0-8578-8D365EF2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16AC6FA3-22DE-9843-9BD0-DED59A390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849" y="1174673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/>
              <a:t>Canada's</a:t>
            </a:r>
            <a:br>
              <a:rPr lang="en-US" sz="6000"/>
            </a:br>
            <a:r>
              <a:rPr lang="en-US" sz="6000"/>
              <a:t>Key Differences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E8F5CD8-7AEB-2D47-AEB3-FEAAB2175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0921" y="3914333"/>
            <a:ext cx="5716338" cy="2227892"/>
          </a:xfrm>
        </p:spPr>
        <p:txBody>
          <a:bodyPr vert="horz" lIns="91440" tIns="45720" rIns="91440" bIns="45720" rtlCol="0">
            <a:normAutofit fontScale="40000" lnSpcReduction="20000"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6600" spc="80"/>
          </a:p>
          <a:p>
            <a:pPr marL="576263" indent="-576263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6600" spc="80"/>
              <a:t>Canadian Consumer Packaging and Labeling Act</a:t>
            </a:r>
          </a:p>
          <a:p>
            <a:pPr marL="576263" indent="-576263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6600" spc="80"/>
              <a:t>Net Quantity Declaration</a:t>
            </a:r>
          </a:p>
          <a:p>
            <a:pPr marL="576263" indent="-576263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6600" spc="80"/>
              <a:t>Milk from Bags</a:t>
            </a: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B5E93901-A9BB-41F0-867B-5E60564187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4898" y="446824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A875BCCB-8D59-4F4A-9DFF-452377331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12670F45-B550-467C-95B2-55941AB840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8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7A914574-F3F9-4FAE-8D10-C61967DD3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7" descr="Shape&#10;&#10;Description automatically generated">
            <a:extLst>
              <a:ext uri="{FF2B5EF4-FFF2-40B4-BE49-F238E27FC236}">
                <a16:creationId xmlns:a16="http://schemas.microsoft.com/office/drawing/2014/main" id="{B4C62CDD-B232-467E-B4C8-8D161D24BB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6" b="1690"/>
          <a:stretch/>
        </p:blipFill>
        <p:spPr>
          <a:xfrm>
            <a:off x="7228701" y="621793"/>
            <a:ext cx="4338401" cy="283053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D16F4AF-6518-134D-860A-B92FD0F7C2E0}"/>
              </a:ext>
            </a:extLst>
          </p:cNvPr>
          <p:cNvSpPr/>
          <p:nvPr/>
        </p:nvSpPr>
        <p:spPr>
          <a:xfrm>
            <a:off x="332873" y="6484089"/>
            <a:ext cx="450796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Hailey Skoglund, </a:t>
            </a:r>
            <a:r>
              <a:rPr lang="en-US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Jack Levitt</a:t>
            </a:r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Gus Lipkin</a:t>
            </a:r>
          </a:p>
        </p:txBody>
      </p:sp>
    </p:spTree>
    <p:extLst>
      <p:ext uri="{BB962C8B-B14F-4D97-AF65-F5344CB8AC3E}">
        <p14:creationId xmlns:p14="http://schemas.microsoft.com/office/powerpoint/2010/main" val="2837936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28">
            <a:extLst>
              <a:ext uri="{FF2B5EF4-FFF2-40B4-BE49-F238E27FC236}">
                <a16:creationId xmlns:a16="http://schemas.microsoft.com/office/drawing/2014/main" id="{1B5D6631-F74B-410E-B60D-7C97D6D77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" name="Rectangle 30">
            <a:extLst>
              <a:ext uri="{FF2B5EF4-FFF2-40B4-BE49-F238E27FC236}">
                <a16:creationId xmlns:a16="http://schemas.microsoft.com/office/drawing/2014/main" id="{6F300CB1-0412-47A2-BA30-07135C98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56" name="Rectangle 32">
            <a:extLst>
              <a:ext uri="{FF2B5EF4-FFF2-40B4-BE49-F238E27FC236}">
                <a16:creationId xmlns:a16="http://schemas.microsoft.com/office/drawing/2014/main" id="{C1AC820A-F7A7-46F3-933A-2CCC7201D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7" name="Rectangle 34">
            <a:extLst>
              <a:ext uri="{FF2B5EF4-FFF2-40B4-BE49-F238E27FC236}">
                <a16:creationId xmlns:a16="http://schemas.microsoft.com/office/drawing/2014/main" id="{8DAFCA3D-277C-4C06-BC17-5108F3A70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58" name="Group 36">
            <a:extLst>
              <a:ext uri="{FF2B5EF4-FFF2-40B4-BE49-F238E27FC236}">
                <a16:creationId xmlns:a16="http://schemas.microsoft.com/office/drawing/2014/main" id="{5457DF47-900A-447E-9B61-2B94B7495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772325-EEFF-4BA8-841C-29A78A2E4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D3094C5-7785-41DD-B095-217D26651E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D3CF66E-289D-4AB8-85D9-C0B9AE18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41">
            <a:extLst>
              <a:ext uri="{FF2B5EF4-FFF2-40B4-BE49-F238E27FC236}">
                <a16:creationId xmlns:a16="http://schemas.microsoft.com/office/drawing/2014/main" id="{2BEE9E27-5550-4DAA-935D-B987C1160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pic>
        <p:nvPicPr>
          <p:cNvPr id="2" name="Picture 2" descr="A picture containing text, flag&#10;&#10;Description automatically generated">
            <a:extLst>
              <a:ext uri="{FF2B5EF4-FFF2-40B4-BE49-F238E27FC236}">
                <a16:creationId xmlns:a16="http://schemas.microsoft.com/office/drawing/2014/main" id="{4B1E8FFE-F228-4B8C-B903-912FBC9206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95" r="10250" b="-2"/>
          <a:stretch/>
        </p:blipFill>
        <p:spPr>
          <a:xfrm>
            <a:off x="4127175" y="621792"/>
            <a:ext cx="7444075" cy="5614416"/>
          </a:xfrm>
          <a:prstGeom prst="rect">
            <a:avLst/>
          </a:prstGeom>
        </p:spPr>
      </p:pic>
      <p:sp>
        <p:nvSpPr>
          <p:cNvPr id="60" name="Rectangle 43">
            <a:extLst>
              <a:ext uri="{FF2B5EF4-FFF2-40B4-BE49-F238E27FC236}">
                <a16:creationId xmlns:a16="http://schemas.microsoft.com/office/drawing/2014/main" id="{9B4AF4B7-C89D-4321-877F-0944ED8F4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C2F8E2-F348-BE44-8B44-24146F9A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683" y="1348844"/>
            <a:ext cx="3202943" cy="18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/>
              <a:t>CULTURAL ANALYSIS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E8F5CD8-7AEB-2D47-AEB3-FEAAB2175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0683" y="3633645"/>
            <a:ext cx="3202943" cy="2132237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171450" indent="-17145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spc="80"/>
              <a:t>United States and Canada are very similar</a:t>
            </a:r>
          </a:p>
          <a:p>
            <a:pPr marL="171450" indent="-17145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spc="80"/>
              <a:t>Currently desired in the Canadian market</a:t>
            </a:r>
          </a:p>
          <a:p>
            <a:pPr marL="171450" indent="-17145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spc="80"/>
              <a:t>Subtle changes required to enter the Canadian market</a:t>
            </a:r>
          </a:p>
        </p:txBody>
      </p:sp>
      <p:sp>
        <p:nvSpPr>
          <p:cNvPr id="61" name="Rectangle 45">
            <a:extLst>
              <a:ext uri="{FF2B5EF4-FFF2-40B4-BE49-F238E27FC236}">
                <a16:creationId xmlns:a16="http://schemas.microsoft.com/office/drawing/2014/main" id="{486F1C7C-0D59-4A57-B9FF-60AF2D0EC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4898" y="446824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2" name="Straight Connector 47">
            <a:extLst>
              <a:ext uri="{FF2B5EF4-FFF2-40B4-BE49-F238E27FC236}">
                <a16:creationId xmlns:a16="http://schemas.microsoft.com/office/drawing/2014/main" id="{5735DC8C-B370-4340-B37D-4472C1639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49">
            <a:extLst>
              <a:ext uri="{FF2B5EF4-FFF2-40B4-BE49-F238E27FC236}">
                <a16:creationId xmlns:a16="http://schemas.microsoft.com/office/drawing/2014/main" id="{C404BB8C-445B-49D4-853C-25A931286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8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51">
            <a:extLst>
              <a:ext uri="{FF2B5EF4-FFF2-40B4-BE49-F238E27FC236}">
                <a16:creationId xmlns:a16="http://schemas.microsoft.com/office/drawing/2014/main" id="{045B8EE3-9336-45C5-ACE9-280CCFD2F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58CB87C-650D-0246-BF5F-0BAF94F2CAB6}"/>
              </a:ext>
            </a:extLst>
          </p:cNvPr>
          <p:cNvSpPr/>
          <p:nvPr/>
        </p:nvSpPr>
        <p:spPr>
          <a:xfrm>
            <a:off x="332873" y="6484089"/>
            <a:ext cx="450796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Hailey Skoglund, </a:t>
            </a:r>
            <a:r>
              <a:rPr lang="en-US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Jack Levitt</a:t>
            </a:r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Gus Lipkin</a:t>
            </a:r>
          </a:p>
        </p:txBody>
      </p:sp>
    </p:spTree>
    <p:extLst>
      <p:ext uri="{BB962C8B-B14F-4D97-AF65-F5344CB8AC3E}">
        <p14:creationId xmlns:p14="http://schemas.microsoft.com/office/powerpoint/2010/main" val="3900674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61877CC4-D40F-4AA7-9918-B650DE6D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27AA3049-D42F-46F6-856C-F9B8925E6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EC7C2A9-C77C-442E-800B-313E0D3F2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007B62E5-5E62-4CB8-AFD5-1B59D2B62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99BCEFE9-2CB0-4D92-9EAF-2AD0F6B8F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147C330-3181-415C-816F-438221410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0F6163FB-E4BC-4359-ABB1-1FAA98579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089531CE-7400-41BD-B67A-AAE15984D6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6" name="Rectangle 195">
            <a:extLst>
              <a:ext uri="{FF2B5EF4-FFF2-40B4-BE49-F238E27FC236}">
                <a16:creationId xmlns:a16="http://schemas.microsoft.com/office/drawing/2014/main" id="{BB4D2D9A-75D3-4CEA-89BA-9CAE0AE7C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DE4EBB38-B143-4CA0-8578-8D365EF2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B5E93901-A9BB-41F0-867B-5E60564187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4898" y="446824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A875BCCB-8D59-4F4A-9DFF-452377331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12670F45-B550-467C-95B2-55941AB840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8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7A914574-F3F9-4FAE-8D10-C61967DD3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6" descr="Logo&#10;&#10;Description automatically generated">
            <a:extLst>
              <a:ext uri="{FF2B5EF4-FFF2-40B4-BE49-F238E27FC236}">
                <a16:creationId xmlns:a16="http://schemas.microsoft.com/office/drawing/2014/main" id="{F57D196F-BE00-4A2F-B46E-045995AFB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714" y="903512"/>
            <a:ext cx="3614058" cy="94343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14062A9-ACAF-4FD2-849E-6EF5B9648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14" y="2129971"/>
            <a:ext cx="2590800" cy="2598057"/>
          </a:xfrm>
          <a:prstGeom prst="rect">
            <a:avLst/>
          </a:prstGeom>
        </p:spPr>
      </p:pic>
      <p:pic>
        <p:nvPicPr>
          <p:cNvPr id="9" name="Picture 9" descr="Logo&#10;&#10;Description automatically generated">
            <a:extLst>
              <a:ext uri="{FF2B5EF4-FFF2-40B4-BE49-F238E27FC236}">
                <a16:creationId xmlns:a16="http://schemas.microsoft.com/office/drawing/2014/main" id="{844F0270-FC9F-4304-BC20-098845954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222" y="1444137"/>
            <a:ext cx="3523960" cy="3756117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F9581893-EBBB-443D-A901-CFE653341C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200" y="784277"/>
            <a:ext cx="2278743" cy="1965670"/>
          </a:xfrm>
          <a:prstGeom prst="rect">
            <a:avLst/>
          </a:prstGeom>
        </p:spPr>
      </p:pic>
      <p:pic>
        <p:nvPicPr>
          <p:cNvPr id="13" name="Picture 13" descr="Logo&#10;&#10;Description automatically generated">
            <a:extLst>
              <a:ext uri="{FF2B5EF4-FFF2-40B4-BE49-F238E27FC236}">
                <a16:creationId xmlns:a16="http://schemas.microsoft.com/office/drawing/2014/main" id="{6C136A5A-0F31-45BE-AF76-902A6FC2B4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0808" y="4115621"/>
            <a:ext cx="3884352" cy="2170297"/>
          </a:xfrm>
          <a:prstGeom prst="rect">
            <a:avLst/>
          </a:prstGeom>
        </p:spPr>
      </p:pic>
      <p:pic>
        <p:nvPicPr>
          <p:cNvPr id="15" name="Picture 15" descr="Logo&#10;&#10;Description automatically generated">
            <a:extLst>
              <a:ext uri="{FF2B5EF4-FFF2-40B4-BE49-F238E27FC236}">
                <a16:creationId xmlns:a16="http://schemas.microsoft.com/office/drawing/2014/main" id="{A049A096-377D-4289-A41B-EEA2C6C80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2581" y="2233167"/>
            <a:ext cx="4128219" cy="2296775"/>
          </a:xfrm>
          <a:prstGeom prst="rect">
            <a:avLst/>
          </a:prstGeom>
        </p:spPr>
      </p:pic>
      <p:pic>
        <p:nvPicPr>
          <p:cNvPr id="20" name="Picture 20" descr="Logo&#10;&#10;Description automatically generated">
            <a:extLst>
              <a:ext uri="{FF2B5EF4-FFF2-40B4-BE49-F238E27FC236}">
                <a16:creationId xmlns:a16="http://schemas.microsoft.com/office/drawing/2014/main" id="{C50B193E-EC4A-416E-9D58-0B132516C8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2113" y="3994033"/>
            <a:ext cx="2119086" cy="207033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D15C9AF-2274-1B49-9F6B-3BCAA3244F0F}"/>
              </a:ext>
            </a:extLst>
          </p:cNvPr>
          <p:cNvSpPr/>
          <p:nvPr/>
        </p:nvSpPr>
        <p:spPr>
          <a:xfrm>
            <a:off x="332873" y="6484089"/>
            <a:ext cx="450796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Hailey Skoglund, </a:t>
            </a:r>
            <a:r>
              <a:rPr lang="en-US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Jack Levitt</a:t>
            </a:r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Gus Lipkin</a:t>
            </a:r>
          </a:p>
        </p:txBody>
      </p:sp>
    </p:spTree>
    <p:extLst>
      <p:ext uri="{BB962C8B-B14F-4D97-AF65-F5344CB8AC3E}">
        <p14:creationId xmlns:p14="http://schemas.microsoft.com/office/powerpoint/2010/main" val="959858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48E99-F665-4477-AF76-1E9518299A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Economic Analysis</a:t>
            </a:r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7BB2139-439D-C848-8C4F-225927158D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8FB962-F3DE-4D45-802D-BBEB337803B5}"/>
              </a:ext>
            </a:extLst>
          </p:cNvPr>
          <p:cNvSpPr/>
          <p:nvPr/>
        </p:nvSpPr>
        <p:spPr>
          <a:xfrm>
            <a:off x="332873" y="6484089"/>
            <a:ext cx="450796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Hailey Skoglund</a:t>
            </a:r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Jack Levitt</a:t>
            </a:r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Gus Lipkin</a:t>
            </a:r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3653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A8C6BC2-E9E2-4780-8A41-064073CD4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E70450CF-22E9-4B1D-B146-30FEE770C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238079-1F65-476A-BC6C-F2D3BD268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40C935-D2D3-4F63-A4DA-CD768BB3F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E8D8045-0F80-4964-B591-0D599AB42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F8A5889-0EE6-4E19-98FE-29F79E987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B0FE4C3-64BE-4A2B-818D-4D8447934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4670D04-30D8-487E-A3F4-0655E4801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12B9B3A6-E1DE-4B05-9E3B-69AA17964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0D7F7C1-416D-4004-A948-BF6722A1F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3580A9-5004-40E4-A1DC-63E6B4AE4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446824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6F2D1F0-EC99-445C-83D1-A40DD1B0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3847746-0DD2-4849-B8F1-0C078E28D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A21A06E-1802-4D35-B16B-A464B11AC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3">
            <a:extLst>
              <a:ext uri="{FF2B5EF4-FFF2-40B4-BE49-F238E27FC236}">
                <a16:creationId xmlns:a16="http://schemas.microsoft.com/office/drawing/2014/main" id="{FD5EAB3D-F766-A140-AD6A-512CF65B73C9}"/>
              </a:ext>
            </a:extLst>
          </p:cNvPr>
          <p:cNvSpPr txBox="1">
            <a:spLocks/>
          </p:cNvSpPr>
          <p:nvPr/>
        </p:nvSpPr>
        <p:spPr>
          <a:xfrm>
            <a:off x="914443" y="1272799"/>
            <a:ext cx="3012567" cy="43124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r"/>
            <a:r>
              <a:rPr lang="en-US" sz="6000">
                <a:solidFill>
                  <a:schemeClr val="tx1"/>
                </a:solidFill>
              </a:rPr>
              <a:t>What do we need to know?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DE4BD10F-65AE-974A-8CE6-868EABD0D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39" y="1427871"/>
            <a:ext cx="6957122" cy="43124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spc="80"/>
              <a:t>Is it really a good idea for Trader Joe’s to enter the Canadian market from an economic standpoint?</a:t>
            </a:r>
          </a:p>
          <a:p>
            <a:pPr marL="342900" lvl="1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spc="80">
                <a:solidFill>
                  <a:schemeClr val="tx1"/>
                </a:solidFill>
              </a:rPr>
              <a:t>Market Saturation</a:t>
            </a:r>
          </a:p>
          <a:p>
            <a:pPr marL="342900" lvl="1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spc="80">
                <a:solidFill>
                  <a:schemeClr val="tx1"/>
                </a:solidFill>
              </a:rPr>
              <a:t>Market Power</a:t>
            </a:r>
          </a:p>
          <a:p>
            <a:pPr marL="342900" lvl="1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spc="80">
                <a:solidFill>
                  <a:schemeClr val="tx1"/>
                </a:solidFill>
              </a:rPr>
              <a:t>Competitive Entry</a:t>
            </a:r>
          </a:p>
          <a:p>
            <a:pPr marL="342900" lvl="1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spc="80">
                <a:solidFill>
                  <a:schemeClr val="tx1"/>
                </a:solidFill>
              </a:rPr>
              <a:t>Market Differentiation</a:t>
            </a:r>
          </a:p>
          <a:p>
            <a:pPr algn="l">
              <a:spcBef>
                <a:spcPts val="0"/>
              </a:spcBef>
              <a:spcAft>
                <a:spcPts val="600"/>
              </a:spcAft>
            </a:pPr>
            <a:endParaRPr lang="en-US" sz="1900" spc="8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4529D31-9899-9542-B200-1A1A80A371C5}"/>
              </a:ext>
            </a:extLst>
          </p:cNvPr>
          <p:cNvSpPr/>
          <p:nvPr/>
        </p:nvSpPr>
        <p:spPr>
          <a:xfrm>
            <a:off x="4164840" y="1132636"/>
            <a:ext cx="9144" cy="45781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BB1060-B8A8-764B-91E3-BBB8936ADA60}"/>
              </a:ext>
            </a:extLst>
          </p:cNvPr>
          <p:cNvSpPr/>
          <p:nvPr/>
        </p:nvSpPr>
        <p:spPr>
          <a:xfrm>
            <a:off x="332873" y="6484089"/>
            <a:ext cx="450796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Hailey Skoglund</a:t>
            </a:r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Jack Levitt</a:t>
            </a:r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Gus Lipkin</a:t>
            </a:r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70390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A8C6BC2-E9E2-4780-8A41-064073CD4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E70450CF-22E9-4B1D-B146-30FEE770C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238079-1F65-476A-BC6C-F2D3BD268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40C935-D2D3-4F63-A4DA-CD768BB3F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E8D8045-0F80-4964-B591-0D599AB42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F8A5889-0EE6-4E19-98FE-29F79E987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B0FE4C3-64BE-4A2B-818D-4D8447934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4670D04-30D8-487E-A3F4-0655E4801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12B9B3A6-E1DE-4B05-9E3B-69AA17964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0D7F7C1-416D-4004-A948-BF6722A1F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C4FBEF-9F16-AD47-98A0-E01D0CD0D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170" y="4485318"/>
            <a:ext cx="9732773" cy="63890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6000"/>
              <a:t>Game Theory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6FF94A1-4BA3-489A-AB96-D9E56686D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40451" y="5124222"/>
            <a:ext cx="8348599" cy="638904"/>
          </a:xfrm>
        </p:spPr>
        <p:txBody>
          <a:bodyPr vert="horz" lIns="91440" tIns="45720" rIns="91440" bIns="45720" rtlCol="0">
            <a:no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050" spc="80"/>
              <a:t>Choices:</a:t>
            </a:r>
          </a:p>
          <a:p>
            <a:pPr marL="171450" lvl="1" indent="-1714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50" spc="80">
                <a:solidFill>
                  <a:schemeClr val="tx1"/>
                </a:solidFill>
              </a:rPr>
              <a:t>Trader Joe’s can enter the Canada market or not</a:t>
            </a:r>
          </a:p>
          <a:p>
            <a:pPr marL="171450" lvl="1" indent="-1714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50" spc="80">
                <a:solidFill>
                  <a:schemeClr val="tx1"/>
                </a:solidFill>
              </a:rPr>
              <a:t>Pirate Joe’s can stay in the market or exit the market</a:t>
            </a:r>
          </a:p>
          <a:p>
            <a:pPr marL="171450" lvl="1" indent="-1714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50" spc="80">
                <a:solidFill>
                  <a:schemeClr val="tx1"/>
                </a:solidFill>
              </a:rPr>
              <a:t>Trader Joe’s can sue Pirate Joes or not</a:t>
            </a:r>
          </a:p>
          <a:p>
            <a:pPr marL="171450" lvl="1" indent="-1714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50" spc="80">
                <a:solidFill>
                  <a:schemeClr val="tx1"/>
                </a:solidFill>
              </a:rPr>
              <a:t>Nature decides with probability if Trader Joe’s succeeds or fails </a:t>
            </a:r>
          </a:p>
          <a:p>
            <a:pPr marL="0" lvl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1050" spc="8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3580A9-5004-40E4-A1DC-63E6B4AE4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446824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6F2D1F0-EC99-445C-83D1-A40DD1B0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3847746-0DD2-4849-B8F1-0C078E28D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A21A06E-1802-4D35-B16B-A464B11AC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E76EF01-C2AC-6649-877E-1459DF44C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5576" y="832799"/>
            <a:ext cx="6836897" cy="3380324"/>
          </a:xfrm>
          <a:prstGeom prst="rect">
            <a:avLst/>
          </a:prstGeom>
        </p:spPr>
      </p:pic>
      <p:sp>
        <p:nvSpPr>
          <p:cNvPr id="27" name="Content Placeholder 8">
            <a:extLst>
              <a:ext uri="{FF2B5EF4-FFF2-40B4-BE49-F238E27FC236}">
                <a16:creationId xmlns:a16="http://schemas.microsoft.com/office/drawing/2014/main" id="{0C1DA783-016A-774B-A3DF-5ADB7A9DCE82}"/>
              </a:ext>
            </a:extLst>
          </p:cNvPr>
          <p:cNvSpPr txBox="1">
            <a:spLocks/>
          </p:cNvSpPr>
          <p:nvPr/>
        </p:nvSpPr>
        <p:spPr>
          <a:xfrm>
            <a:off x="850669" y="5130148"/>
            <a:ext cx="1689782" cy="6389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050" spc="80"/>
              <a:t>Players: </a:t>
            </a:r>
          </a:p>
          <a:p>
            <a:pPr marL="171450" indent="-17145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50" spc="80"/>
              <a:t>Trader Joe’s (TJ) </a:t>
            </a:r>
          </a:p>
          <a:p>
            <a:pPr marL="171450" indent="-17145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50" spc="80"/>
              <a:t>Pirate Joe’s (PJ)</a:t>
            </a:r>
          </a:p>
          <a:p>
            <a:pPr marL="171450" indent="-17145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50" spc="80"/>
              <a:t>Nature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00A2CA-C9CC-C04F-8E40-EB0A9572FD18}"/>
              </a:ext>
            </a:extLst>
          </p:cNvPr>
          <p:cNvSpPr/>
          <p:nvPr/>
        </p:nvSpPr>
        <p:spPr>
          <a:xfrm>
            <a:off x="332873" y="6484089"/>
            <a:ext cx="450796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Hailey Skoglund</a:t>
            </a:r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Jack Levitt</a:t>
            </a:r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Gus Lipkin</a:t>
            </a:r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39406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131">
            <a:extLst>
              <a:ext uri="{FF2B5EF4-FFF2-40B4-BE49-F238E27FC236}">
                <a16:creationId xmlns:a16="http://schemas.microsoft.com/office/drawing/2014/main" id="{3A8C6BC2-E9E2-4780-8A41-064073CD4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70450CF-22E9-4B1D-B146-30FEE770C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80238079-1F65-476A-BC6C-F2D3BD268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3740C935-D2D3-4F63-A4DA-CD768BB3F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BE8D8045-0F80-4964-B591-0D599AB42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AF8A5889-0EE6-4E19-98FE-29F79E987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1B0FE4C3-64BE-4A2B-818D-4D8447934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54670D04-30D8-487E-A3F4-0655E4801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5472113B-41FA-450E-B533-F51733045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3CB5E9E0-7C44-46B5-B3E8-E62887B31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16AC6FA3-22DE-9843-9BD0-DED59A390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849" y="1348844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Four Firm Concentration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E8F5CD8-7AEB-2D47-AEB3-FEAAB2175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7386" y="4682062"/>
            <a:ext cx="5355264" cy="950253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pc="80"/>
              <a:t>72% of the Canadian grocery market is held by Loblaw, Metro, </a:t>
            </a:r>
            <a:r>
              <a:rPr lang="en-US" spc="80" err="1"/>
              <a:t>Sobey’s</a:t>
            </a:r>
            <a:r>
              <a:rPr lang="en-US" spc="80"/>
              <a:t>, or Safeway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pc="80"/>
              <a:t>The Empire Company owns </a:t>
            </a:r>
            <a:r>
              <a:rPr lang="en-US" spc="80" err="1"/>
              <a:t>Sobey’s</a:t>
            </a:r>
            <a:r>
              <a:rPr lang="en-US" spc="80"/>
              <a:t> and Safeway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1EF88855-34D7-45DF-9DB8-682E4A358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4898" y="446824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BC6981A1-6AD0-44A6-84F4-420410F3B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CD9FF0FB-30CE-40B4-B3F2-A565E71CE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8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C7216A06-7EF2-4C72-8D1E-8959D3EBC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595787BF-BF6B-8A44-8599-07D73C351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6286493"/>
              </p:ext>
            </p:extLst>
          </p:nvPr>
        </p:nvGraphicFramePr>
        <p:xfrm>
          <a:off x="6980157" y="1225575"/>
          <a:ext cx="3999500" cy="4424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9EAF00B3-C9FC-164B-A790-B7E204353880}"/>
              </a:ext>
            </a:extLst>
          </p:cNvPr>
          <p:cNvSpPr/>
          <p:nvPr/>
        </p:nvSpPr>
        <p:spPr>
          <a:xfrm>
            <a:off x="332873" y="6484089"/>
            <a:ext cx="450796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Hailey Skoglund, </a:t>
            </a:r>
            <a:r>
              <a:rPr 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Jack Levitt</a:t>
            </a:r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Gus Lipkin</a:t>
            </a:r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1723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133">
            <a:extLst>
              <a:ext uri="{FF2B5EF4-FFF2-40B4-BE49-F238E27FC236}">
                <a16:creationId xmlns:a16="http://schemas.microsoft.com/office/drawing/2014/main" id="{C567DD95-42B7-4C98-A5A2-1A3EFBF30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" name="Rectangle 135">
            <a:extLst>
              <a:ext uri="{FF2B5EF4-FFF2-40B4-BE49-F238E27FC236}">
                <a16:creationId xmlns:a16="http://schemas.microsoft.com/office/drawing/2014/main" id="{A5E6BD12-7FA8-44C6-9D03-5CB0EB86E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73" name="Rectangle 137">
            <a:extLst>
              <a:ext uri="{FF2B5EF4-FFF2-40B4-BE49-F238E27FC236}">
                <a16:creationId xmlns:a16="http://schemas.microsoft.com/office/drawing/2014/main" id="{DB46EEA0-5755-4E1A-9D0F-30A8E1286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74" name="Rectangle 139">
            <a:extLst>
              <a:ext uri="{FF2B5EF4-FFF2-40B4-BE49-F238E27FC236}">
                <a16:creationId xmlns:a16="http://schemas.microsoft.com/office/drawing/2014/main" id="{B74CE269-ED4E-405A-B10F-A7E8B3902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5" name="Group 141">
            <a:extLst>
              <a:ext uri="{FF2B5EF4-FFF2-40B4-BE49-F238E27FC236}">
                <a16:creationId xmlns:a16="http://schemas.microsoft.com/office/drawing/2014/main" id="{20B5899B-9417-4F17-86B4-E533FB956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37CDB1C-BBC9-4959-87C1-D046BF304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23FE4EA4-109C-47C4-8AAF-7C36F6F9F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1CF8DD39-B811-4288-971A-5BE0949AE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6" name="Rectangle 146">
            <a:extLst>
              <a:ext uri="{FF2B5EF4-FFF2-40B4-BE49-F238E27FC236}">
                <a16:creationId xmlns:a16="http://schemas.microsoft.com/office/drawing/2014/main" id="{8576467B-8CB4-4B80-A493-3372BA952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77" name="Rectangle 148">
            <a:extLst>
              <a:ext uri="{FF2B5EF4-FFF2-40B4-BE49-F238E27FC236}">
                <a16:creationId xmlns:a16="http://schemas.microsoft.com/office/drawing/2014/main" id="{37CD417C-D6F6-4C08-87EA-E8AB759F6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78" name="Rectangle 150">
            <a:extLst>
              <a:ext uri="{FF2B5EF4-FFF2-40B4-BE49-F238E27FC236}">
                <a16:creationId xmlns:a16="http://schemas.microsoft.com/office/drawing/2014/main" id="{596C2721-C032-47B7-8FC9-6EF6D015B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4898" y="446824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9" name="Straight Connector 152">
            <a:extLst>
              <a:ext uri="{FF2B5EF4-FFF2-40B4-BE49-F238E27FC236}">
                <a16:creationId xmlns:a16="http://schemas.microsoft.com/office/drawing/2014/main" id="{E7056F0E-D8E0-4F29-BB2A-509EFF36F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54">
            <a:extLst>
              <a:ext uri="{FF2B5EF4-FFF2-40B4-BE49-F238E27FC236}">
                <a16:creationId xmlns:a16="http://schemas.microsoft.com/office/drawing/2014/main" id="{262EB1BA-CC13-4F75-BA7F-FE4182E19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8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56">
            <a:extLst>
              <a:ext uri="{FF2B5EF4-FFF2-40B4-BE49-F238E27FC236}">
                <a16:creationId xmlns:a16="http://schemas.microsoft.com/office/drawing/2014/main" id="{D9B2A80E-C52C-4AF5-9000-D9E4C77CD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Content Placeholder 3">
            <a:extLst>
              <a:ext uri="{FF2B5EF4-FFF2-40B4-BE49-F238E27FC236}">
                <a16:creationId xmlns:a16="http://schemas.microsoft.com/office/drawing/2014/main" id="{C927C836-9CDA-8544-A08B-ECF88E6DDA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8981285"/>
              </p:ext>
            </p:extLst>
          </p:nvPr>
        </p:nvGraphicFramePr>
        <p:xfrm>
          <a:off x="1066800" y="2103438"/>
          <a:ext cx="10058400" cy="39322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6" name="Title 1">
            <a:extLst>
              <a:ext uri="{FF2B5EF4-FFF2-40B4-BE49-F238E27FC236}">
                <a16:creationId xmlns:a16="http://schemas.microsoft.com/office/drawing/2014/main" id="{AA3C41C0-A3A5-634F-BB6C-0E8515B9B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287746"/>
            <a:ext cx="10058400" cy="726447"/>
          </a:xfrm>
        </p:spPr>
        <p:txBody>
          <a:bodyPr>
            <a:noAutofit/>
          </a:bodyPr>
          <a:lstStyle/>
          <a:p>
            <a:r>
              <a:rPr lang="en-US" sz="2400"/>
              <a:t>Canadian Supermarket Grocery Sales </a:t>
            </a:r>
            <a:br>
              <a:rPr lang="en-US" sz="2400"/>
            </a:br>
            <a:r>
              <a:rPr lang="en-US" sz="2400"/>
              <a:t>Value (billions) in FY 2019-2020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B9CC83-2703-994B-8647-E3980833F338}"/>
              </a:ext>
            </a:extLst>
          </p:cNvPr>
          <p:cNvSpPr/>
          <p:nvPr/>
        </p:nvSpPr>
        <p:spPr>
          <a:xfrm>
            <a:off x="332873" y="6484089"/>
            <a:ext cx="450796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Hailey Skoglund, </a:t>
            </a:r>
            <a:r>
              <a:rPr 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Jack Levitt</a:t>
            </a:r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Gus Lipkin</a:t>
            </a:r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16227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0B24D-B627-D141-A444-7C03781B73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 Brief History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866DE4-1512-3D4C-A1CD-BEEC6BB4A3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5BB0CD-A210-FF49-B794-EB1B97815803}"/>
              </a:ext>
            </a:extLst>
          </p:cNvPr>
          <p:cNvSpPr/>
          <p:nvPr/>
        </p:nvSpPr>
        <p:spPr>
          <a:xfrm>
            <a:off x="332873" y="6484089"/>
            <a:ext cx="450796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Hailey Skoglund, </a:t>
            </a:r>
            <a:r>
              <a:rPr lang="en-US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Jack Levitt</a:t>
            </a:r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Gus Lipkin</a:t>
            </a:r>
          </a:p>
        </p:txBody>
      </p:sp>
    </p:spTree>
    <p:extLst>
      <p:ext uri="{BB962C8B-B14F-4D97-AF65-F5344CB8AC3E}">
        <p14:creationId xmlns:p14="http://schemas.microsoft.com/office/powerpoint/2010/main" val="4267550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133">
            <a:extLst>
              <a:ext uri="{FF2B5EF4-FFF2-40B4-BE49-F238E27FC236}">
                <a16:creationId xmlns:a16="http://schemas.microsoft.com/office/drawing/2014/main" id="{C567DD95-42B7-4C98-A5A2-1A3EFBF30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" name="Rectangle 135">
            <a:extLst>
              <a:ext uri="{FF2B5EF4-FFF2-40B4-BE49-F238E27FC236}">
                <a16:creationId xmlns:a16="http://schemas.microsoft.com/office/drawing/2014/main" id="{A5E6BD12-7FA8-44C6-9D03-5CB0EB86E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73" name="Rectangle 137">
            <a:extLst>
              <a:ext uri="{FF2B5EF4-FFF2-40B4-BE49-F238E27FC236}">
                <a16:creationId xmlns:a16="http://schemas.microsoft.com/office/drawing/2014/main" id="{DB46EEA0-5755-4E1A-9D0F-30A8E1286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74" name="Rectangle 139">
            <a:extLst>
              <a:ext uri="{FF2B5EF4-FFF2-40B4-BE49-F238E27FC236}">
                <a16:creationId xmlns:a16="http://schemas.microsoft.com/office/drawing/2014/main" id="{B74CE269-ED4E-405A-B10F-A7E8B3902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5" name="Group 141">
            <a:extLst>
              <a:ext uri="{FF2B5EF4-FFF2-40B4-BE49-F238E27FC236}">
                <a16:creationId xmlns:a16="http://schemas.microsoft.com/office/drawing/2014/main" id="{20B5899B-9417-4F17-86B4-E533FB956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37CDB1C-BBC9-4959-87C1-D046BF304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23FE4EA4-109C-47C4-8AAF-7C36F6F9F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1CF8DD39-B811-4288-971A-5BE0949AE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6" name="Rectangle 146">
            <a:extLst>
              <a:ext uri="{FF2B5EF4-FFF2-40B4-BE49-F238E27FC236}">
                <a16:creationId xmlns:a16="http://schemas.microsoft.com/office/drawing/2014/main" id="{8576467B-8CB4-4B80-A493-3372BA952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77" name="Rectangle 148">
            <a:extLst>
              <a:ext uri="{FF2B5EF4-FFF2-40B4-BE49-F238E27FC236}">
                <a16:creationId xmlns:a16="http://schemas.microsoft.com/office/drawing/2014/main" id="{37CD417C-D6F6-4C08-87EA-E8AB759F6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78" name="Rectangle 150">
            <a:extLst>
              <a:ext uri="{FF2B5EF4-FFF2-40B4-BE49-F238E27FC236}">
                <a16:creationId xmlns:a16="http://schemas.microsoft.com/office/drawing/2014/main" id="{596C2721-C032-47B7-8FC9-6EF6D015B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4898" y="446824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9" name="Straight Connector 152">
            <a:extLst>
              <a:ext uri="{FF2B5EF4-FFF2-40B4-BE49-F238E27FC236}">
                <a16:creationId xmlns:a16="http://schemas.microsoft.com/office/drawing/2014/main" id="{E7056F0E-D8E0-4F29-BB2A-509EFF36F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54">
            <a:extLst>
              <a:ext uri="{FF2B5EF4-FFF2-40B4-BE49-F238E27FC236}">
                <a16:creationId xmlns:a16="http://schemas.microsoft.com/office/drawing/2014/main" id="{262EB1BA-CC13-4F75-BA7F-FE4182E19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8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56">
            <a:extLst>
              <a:ext uri="{FF2B5EF4-FFF2-40B4-BE49-F238E27FC236}">
                <a16:creationId xmlns:a16="http://schemas.microsoft.com/office/drawing/2014/main" id="{D9B2A80E-C52C-4AF5-9000-D9E4C77CD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1">
            <a:extLst>
              <a:ext uri="{FF2B5EF4-FFF2-40B4-BE49-F238E27FC236}">
                <a16:creationId xmlns:a16="http://schemas.microsoft.com/office/drawing/2014/main" id="{AA3C41C0-A3A5-634F-BB6C-0E8515B9B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287746"/>
            <a:ext cx="10058400" cy="726447"/>
          </a:xfrm>
        </p:spPr>
        <p:txBody>
          <a:bodyPr>
            <a:noAutofit/>
          </a:bodyPr>
          <a:lstStyle/>
          <a:p>
            <a:r>
              <a:rPr lang="en-US" sz="2400"/>
              <a:t>Canadian Supermarket Grocery Sales Value (billions) in </a:t>
            </a:r>
            <a:br>
              <a:rPr lang="en-US" sz="2400"/>
            </a:br>
            <a:r>
              <a:rPr lang="en-US" sz="2400"/>
              <a:t>FY 2019-2020 With Trader Joe’s US sales for the same period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B11B89E7-EC55-4048-8556-F1AA1842CC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9867641"/>
              </p:ext>
            </p:extLst>
          </p:nvPr>
        </p:nvGraphicFramePr>
        <p:xfrm>
          <a:off x="2032000" y="2031679"/>
          <a:ext cx="8128000" cy="41066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72E4A199-5CD5-B549-AD5F-9D34AB1774F7}"/>
              </a:ext>
            </a:extLst>
          </p:cNvPr>
          <p:cNvSpPr/>
          <p:nvPr/>
        </p:nvSpPr>
        <p:spPr>
          <a:xfrm>
            <a:off x="332873" y="6484089"/>
            <a:ext cx="450796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Hailey Skoglund, </a:t>
            </a:r>
            <a:r>
              <a:rPr 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Jack Levitt</a:t>
            </a:r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Gus Lipkin</a:t>
            </a:r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21720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3958E-1958-4A8A-9FC1-F3419B682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Marketing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6C0F3C-85AF-478D-A52D-4F6D1733C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2737D6-5B46-6B45-95D7-70CF565FC3AF}"/>
              </a:ext>
            </a:extLst>
          </p:cNvPr>
          <p:cNvSpPr/>
          <p:nvPr/>
        </p:nvSpPr>
        <p:spPr>
          <a:xfrm>
            <a:off x="332873" y="6484089"/>
            <a:ext cx="450796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Hailey Skoglund</a:t>
            </a:r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Jack Levitt</a:t>
            </a:r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Gus Lipkin</a:t>
            </a:r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180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3A8C6BC2-E9E2-4780-8A41-064073CD4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E70450CF-22E9-4B1D-B146-30FEE770C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80238079-1F65-476A-BC6C-F2D3BD268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40C935-D2D3-4F63-A4DA-CD768BB3F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8D8045-0F80-4964-B591-0D599AB42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0" name="Straight Connector 17">
              <a:extLst>
                <a:ext uri="{FF2B5EF4-FFF2-40B4-BE49-F238E27FC236}">
                  <a16:creationId xmlns:a16="http://schemas.microsoft.com/office/drawing/2014/main" id="{AF8A5889-0EE6-4E19-98FE-29F79E987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B0FE4C3-64BE-4A2B-818D-4D8447934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9">
              <a:extLst>
                <a:ext uri="{FF2B5EF4-FFF2-40B4-BE49-F238E27FC236}">
                  <a16:creationId xmlns:a16="http://schemas.microsoft.com/office/drawing/2014/main" id="{54670D04-30D8-487E-A3F4-0655E4801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FE051AA-0631-4833-B52C-BE76B9D3A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829316-8F5B-4EA1-9581-1F1152944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E45D55-0229-4524-AD49-41270DD80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249" y="1348844"/>
            <a:ext cx="5716338" cy="182650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/>
              <a:t>Target Market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59B2D-555D-4457-BEBA-0A5190B8B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33786" y="3238119"/>
            <a:ext cx="5355264" cy="2838971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171450" indent="-17145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spc="80"/>
              <a:t>Consumer Demographics</a:t>
            </a:r>
          </a:p>
          <a:p>
            <a:pPr marL="171450" lvl="1" indent="-1714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spc="80">
                <a:solidFill>
                  <a:schemeClr val="tx1"/>
                </a:solidFill>
              </a:rPr>
              <a:t>College graduates - young professionals in their 20's-30's </a:t>
            </a:r>
          </a:p>
          <a:p>
            <a:pPr marL="171450" lvl="1" indent="-1714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spc="80">
                <a:solidFill>
                  <a:schemeClr val="tx1"/>
                </a:solidFill>
              </a:rPr>
              <a:t>Annual household Income: $100,000+</a:t>
            </a:r>
          </a:p>
          <a:p>
            <a:pPr marL="171450" lvl="1" indent="-1714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spc="80">
                <a:solidFill>
                  <a:schemeClr val="tx1"/>
                </a:solidFill>
              </a:rPr>
              <a:t>Singles, couples, and small families</a:t>
            </a:r>
          </a:p>
          <a:p>
            <a:pPr marL="171450" lvl="1" indent="-1714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spc="80">
                <a:solidFill>
                  <a:schemeClr val="tx1"/>
                </a:solidFill>
              </a:rPr>
              <a:t>Small package sizes</a:t>
            </a:r>
          </a:p>
          <a:p>
            <a:pPr marL="171450" indent="-17145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spc="80"/>
              <a:t>Advertising</a:t>
            </a:r>
          </a:p>
          <a:p>
            <a:pPr marL="171450" lvl="1" indent="-1714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spc="80">
                <a:solidFill>
                  <a:schemeClr val="tx1"/>
                </a:solidFill>
              </a:rPr>
              <a:t>Social Media</a:t>
            </a:r>
          </a:p>
          <a:p>
            <a:pPr marL="171450" lvl="1" indent="-1714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spc="80">
                <a:solidFill>
                  <a:schemeClr val="tx1"/>
                </a:solidFill>
              </a:rPr>
              <a:t>No actual ads!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11D7A6-5D57-426A-A17A-1FD70DF6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6B486D1-EF0A-4077-9343-C9DB94C0F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5646751-9C0C-4565-B6A3-3B1C50E6A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DBA2A92-1748-4444-9DE9-95CEFF28F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AE2FFCA-7FFC-4553-B934-6A67E86E1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170" y="1230925"/>
            <a:ext cx="3752067" cy="441419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61F7C7B-3D8F-734C-8F08-E37394EAB93D}"/>
              </a:ext>
            </a:extLst>
          </p:cNvPr>
          <p:cNvSpPr/>
          <p:nvPr/>
        </p:nvSpPr>
        <p:spPr>
          <a:xfrm>
            <a:off x="332873" y="6484089"/>
            <a:ext cx="450796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Hailey Skoglund</a:t>
            </a:r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Jack Levitt</a:t>
            </a:r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Gus Lipkin</a:t>
            </a:r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9085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3A8C6BC2-E9E2-4780-8A41-064073CD4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E70450CF-22E9-4B1D-B146-30FEE770C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238079-1F65-476A-BC6C-F2D3BD268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40C935-D2D3-4F63-A4DA-CD768BB3F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8D8045-0F80-4964-B591-0D599AB42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F8A5889-0EE6-4E19-98FE-29F79E987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B0FE4C3-64BE-4A2B-818D-4D8447934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4670D04-30D8-487E-A3F4-0655E4801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FE051AA-0631-4833-B52C-BE76B9D3A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829316-8F5B-4EA1-9581-1F1152944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3A162-D31E-4519-B1DD-9A0FAE9D6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249" y="1348844"/>
            <a:ext cx="5716338" cy="18327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600"/>
              <a:t>Product Differentiation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C840C-F386-4AA2-B5E7-60F7762B9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33786" y="3181611"/>
            <a:ext cx="5803536" cy="2851269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171450" indent="-17145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spc="80"/>
              <a:t>Private Label Products</a:t>
            </a:r>
          </a:p>
          <a:p>
            <a:pPr marL="628650" lvl="2" indent="-1714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spc="80">
                <a:solidFill>
                  <a:schemeClr val="tx1"/>
                </a:solidFill>
              </a:rPr>
              <a:t>agreement with third-party sellers to buy and sell products under the Trader Joe's label</a:t>
            </a:r>
          </a:p>
          <a:p>
            <a:pPr marL="171450" lvl="1" indent="-1714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spc="80">
                <a:solidFill>
                  <a:schemeClr val="tx1"/>
                </a:solidFill>
              </a:rPr>
              <a:t>Unique and interesting products that cannot be found at other grocery stores</a:t>
            </a:r>
          </a:p>
          <a:p>
            <a:pPr marL="171450" lvl="1" indent="-1714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spc="80">
                <a:solidFill>
                  <a:schemeClr val="tx1"/>
                </a:solidFill>
              </a:rPr>
              <a:t>Organic and natural foods</a:t>
            </a:r>
          </a:p>
          <a:p>
            <a:pPr marL="171450" lvl="1" indent="-1714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spc="80">
                <a:solidFill>
                  <a:schemeClr val="tx1"/>
                </a:solidFill>
              </a:rPr>
              <a:t>Wide variety, small selection</a:t>
            </a:r>
          </a:p>
          <a:p>
            <a:pPr marL="171450" lvl="1" indent="-1714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spc="8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11D7A6-5D57-426A-A17A-1FD70DF6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6B486D1-EF0A-4077-9343-C9DB94C0F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5646751-9C0C-4565-B6A3-3B1C50E6A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DBA2A92-1748-4444-9DE9-95CEFF28F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A picture containing text, container, can&#10;&#10;Description automatically generated">
            <a:extLst>
              <a:ext uri="{FF2B5EF4-FFF2-40B4-BE49-F238E27FC236}">
                <a16:creationId xmlns:a16="http://schemas.microsoft.com/office/drawing/2014/main" id="{B15EB98C-3BB8-4541-8AA0-0B3953CD8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170" y="2378065"/>
            <a:ext cx="3752067" cy="211991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9B47DD2-3CB3-E742-AB50-5F3DEDA340A4}"/>
              </a:ext>
            </a:extLst>
          </p:cNvPr>
          <p:cNvSpPr/>
          <p:nvPr/>
        </p:nvSpPr>
        <p:spPr>
          <a:xfrm>
            <a:off x="332873" y="6484089"/>
            <a:ext cx="450796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Hailey Skoglund</a:t>
            </a:r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Jack Levitt</a:t>
            </a:r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Gus Lipkin</a:t>
            </a:r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8604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75">
            <a:extLst>
              <a:ext uri="{FF2B5EF4-FFF2-40B4-BE49-F238E27FC236}">
                <a16:creationId xmlns:a16="http://schemas.microsoft.com/office/drawing/2014/main" id="{1B5D6631-F74B-410E-B60D-7C97D6D77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" name="Rectangle 77">
            <a:extLst>
              <a:ext uri="{FF2B5EF4-FFF2-40B4-BE49-F238E27FC236}">
                <a16:creationId xmlns:a16="http://schemas.microsoft.com/office/drawing/2014/main" id="{6F300CB1-0412-47A2-BA30-07135C98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03" name="Rectangle 79">
            <a:extLst>
              <a:ext uri="{FF2B5EF4-FFF2-40B4-BE49-F238E27FC236}">
                <a16:creationId xmlns:a16="http://schemas.microsoft.com/office/drawing/2014/main" id="{C1AC820A-F7A7-46F3-933A-2CCC7201D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04" name="Rectangle 81">
            <a:extLst>
              <a:ext uri="{FF2B5EF4-FFF2-40B4-BE49-F238E27FC236}">
                <a16:creationId xmlns:a16="http://schemas.microsoft.com/office/drawing/2014/main" id="{8DAFCA3D-277C-4C06-BC17-5108F3A70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5" name="Group 83">
            <a:extLst>
              <a:ext uri="{FF2B5EF4-FFF2-40B4-BE49-F238E27FC236}">
                <a16:creationId xmlns:a16="http://schemas.microsoft.com/office/drawing/2014/main" id="{5457DF47-900A-447E-9B61-2B94B7495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4772325-EEFF-4BA8-841C-29A78A2E4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D3094C5-7785-41DD-B095-217D26651E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D3CF66E-289D-4AB8-85D9-C0B9AE18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Rectangle 88">
            <a:extLst>
              <a:ext uri="{FF2B5EF4-FFF2-40B4-BE49-F238E27FC236}">
                <a16:creationId xmlns:a16="http://schemas.microsoft.com/office/drawing/2014/main" id="{C4DAE230-71F7-4B5D-8884-60E4F7DD1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07" name="Rectangle 90">
            <a:extLst>
              <a:ext uri="{FF2B5EF4-FFF2-40B4-BE49-F238E27FC236}">
                <a16:creationId xmlns:a16="http://schemas.microsoft.com/office/drawing/2014/main" id="{75B2E110-E151-4703-8A63-49ABA9BB7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17F011-9468-4AA0-BC88-4B62D2D73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170" y="4552693"/>
            <a:ext cx="9732773" cy="8034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Competitors and New Entrants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22A48-4D76-4999-8271-E24481279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5356189"/>
            <a:ext cx="9517450" cy="474311"/>
          </a:xfrm>
        </p:spPr>
        <p:txBody>
          <a:bodyPr vert="horz" lIns="91440" tIns="45720" rIns="91440" bIns="45720" numCol="3" rtlCol="0">
            <a:normAutofit/>
          </a:bodyPr>
          <a:lstStyle/>
          <a:p>
            <a:pPr lvl="1" indent="-4572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spc="80">
                <a:solidFill>
                  <a:schemeClr val="tx1"/>
                </a:solidFill>
              </a:rPr>
              <a:t>Whole Foods</a:t>
            </a:r>
          </a:p>
          <a:p>
            <a:pPr lvl="1" indent="-4572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spc="80">
                <a:solidFill>
                  <a:schemeClr val="tx1"/>
                </a:solidFill>
              </a:rPr>
              <a:t>Publix</a:t>
            </a:r>
          </a:p>
          <a:p>
            <a:pPr lvl="1" indent="-45720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spc="80">
                <a:solidFill>
                  <a:schemeClr val="tx1"/>
                </a:solidFill>
              </a:rPr>
              <a:t>Kroger</a:t>
            </a:r>
          </a:p>
        </p:txBody>
      </p:sp>
      <p:sp>
        <p:nvSpPr>
          <p:cNvPr id="108" name="Rectangle 92">
            <a:extLst>
              <a:ext uri="{FF2B5EF4-FFF2-40B4-BE49-F238E27FC236}">
                <a16:creationId xmlns:a16="http://schemas.microsoft.com/office/drawing/2014/main" id="{8E5A367F-2C45-4F9B-8882-C2B98DF82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446824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9" name="Straight Connector 94">
            <a:extLst>
              <a:ext uri="{FF2B5EF4-FFF2-40B4-BE49-F238E27FC236}">
                <a16:creationId xmlns:a16="http://schemas.microsoft.com/office/drawing/2014/main" id="{701E288A-A346-4DA1-8C36-FEA990BCA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96">
            <a:extLst>
              <a:ext uri="{FF2B5EF4-FFF2-40B4-BE49-F238E27FC236}">
                <a16:creationId xmlns:a16="http://schemas.microsoft.com/office/drawing/2014/main" id="{75712D89-374F-4DC4-BF2A-9F48C41E9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98">
            <a:extLst>
              <a:ext uri="{FF2B5EF4-FFF2-40B4-BE49-F238E27FC236}">
                <a16:creationId xmlns:a16="http://schemas.microsoft.com/office/drawing/2014/main" id="{FC2FC56B-D168-47CD-B287-283CD2D5B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AFDFD1B6-1A8F-4E20-BE8F-3EC33B87A3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503" r="2" b="-699"/>
          <a:stretch/>
        </p:blipFill>
        <p:spPr>
          <a:xfrm>
            <a:off x="2705034" y="1282320"/>
            <a:ext cx="6781931" cy="310577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3A0D4AD-2451-B64D-8C83-FCF975261F53}"/>
              </a:ext>
            </a:extLst>
          </p:cNvPr>
          <p:cNvSpPr/>
          <p:nvPr/>
        </p:nvSpPr>
        <p:spPr>
          <a:xfrm>
            <a:off x="332873" y="6484089"/>
            <a:ext cx="450796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Hailey Skoglund</a:t>
            </a:r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Jack Levitt</a:t>
            </a:r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Gus Lipkin</a:t>
            </a:r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93106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2">
            <a:extLst>
              <a:ext uri="{FF2B5EF4-FFF2-40B4-BE49-F238E27FC236}">
                <a16:creationId xmlns:a16="http://schemas.microsoft.com/office/drawing/2014/main" id="{3A8C6BC2-E9E2-4780-8A41-064073CD4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0450CF-22E9-4B1D-B146-30FEE770C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238079-1F65-476A-BC6C-F2D3BD268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40C935-D2D3-4F63-A4DA-CD768BB3F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E8D8045-0F80-4964-B591-0D599AB42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F8A5889-0EE6-4E19-98FE-29F79E987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B0FE4C3-64BE-4A2B-818D-4D8447934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4670D04-30D8-487E-A3F4-0655E4801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0FE051AA-0631-4833-B52C-BE76B9D3A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2829316-8F5B-4EA1-9581-1F1152944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F76DB1-6D1F-40C2-896F-9984FE839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6844" y="1348844"/>
            <a:ext cx="5402742" cy="18327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/>
              <a:t>Product Substitutes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03A0588-3DAC-47B0-8F55-79D526866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33785" y="3325496"/>
            <a:ext cx="5355265" cy="2307542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marL="285750" indent="-28575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spc="80"/>
              <a:t>Since most of Trader Joe’s products are supplied from third-party companies, there are many substitutes at other grocery stores</a:t>
            </a:r>
          </a:p>
          <a:p>
            <a:pPr marL="285750" indent="-28575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spc="80"/>
              <a:t>By popular vote, consumers tend to prefer Trader Joe’s products a bit more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11D7A6-5D57-426A-A17A-1FD70DF6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6B486D1-EF0A-4077-9343-C9DB94C0F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5646751-9C0C-4565-B6A3-3B1C50E6A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DBA2A92-1748-4444-9DE9-95CEFF28F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36DECD26-3EB7-4CA9-A60B-DB0BCBADC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46" y="1907638"/>
            <a:ext cx="4724967" cy="311491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39894B5-0199-FC40-8F78-21AE07E67B73}"/>
              </a:ext>
            </a:extLst>
          </p:cNvPr>
          <p:cNvSpPr/>
          <p:nvPr/>
        </p:nvSpPr>
        <p:spPr>
          <a:xfrm>
            <a:off x="332873" y="6484089"/>
            <a:ext cx="450796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Hailey Skoglund</a:t>
            </a:r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Jack Levitt</a:t>
            </a:r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Gus Lipkin</a:t>
            </a:r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7938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4">
            <a:extLst>
              <a:ext uri="{FF2B5EF4-FFF2-40B4-BE49-F238E27FC236}">
                <a16:creationId xmlns:a16="http://schemas.microsoft.com/office/drawing/2014/main" id="{701E288A-A346-4DA1-8C36-FEA990BCA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6">
            <a:extLst>
              <a:ext uri="{FF2B5EF4-FFF2-40B4-BE49-F238E27FC236}">
                <a16:creationId xmlns:a16="http://schemas.microsoft.com/office/drawing/2014/main" id="{75712D89-374F-4DC4-BF2A-9F48C41E9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12">
            <a:extLst>
              <a:ext uri="{FF2B5EF4-FFF2-40B4-BE49-F238E27FC236}">
                <a16:creationId xmlns:a16="http://schemas.microsoft.com/office/drawing/2014/main" id="{8E5A367F-2C45-4F9B-8882-C2B98DF82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446824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C4DAE230-71F7-4B5D-8884-60E4F7DD1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75B2E110-E151-4703-8A63-49ABA9BB7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cxnSp>
        <p:nvCxnSpPr>
          <p:cNvPr id="16" name="Straight Connector 18">
            <a:extLst>
              <a:ext uri="{FF2B5EF4-FFF2-40B4-BE49-F238E27FC236}">
                <a16:creationId xmlns:a16="http://schemas.microsoft.com/office/drawing/2014/main" id="{FC2FC56B-D168-47CD-B287-283CD2D5B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053CCB-5157-A04B-89EC-95033574D6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32" b="15832"/>
          <a:stretch/>
        </p:blipFill>
        <p:spPr bwMode="auto">
          <a:xfrm>
            <a:off x="616738" y="621791"/>
            <a:ext cx="10954512" cy="561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34048" y="5068562"/>
            <a:ext cx="3951850" cy="1167645"/>
          </a:xfrm>
          <a:noFill/>
        </p:spPr>
        <p:txBody>
          <a:bodyPr vert="horz" lIns="91440" tIns="45720" rIns="91440" bIns="45720" rtlCol="0">
            <a:noAutofit/>
          </a:bodyPr>
          <a:lstStyle/>
          <a:p>
            <a:pPr algn="l"/>
            <a:r>
              <a:rPr lang="en-US" sz="1800" b="1" spc="0">
                <a:ln w="0">
                  <a:solidFill>
                    <a:schemeClr val="bg1"/>
                  </a:solidFill>
                </a:ln>
                <a:cs typeface="Calibri"/>
              </a:rPr>
              <a:t>International Business Final Project </a:t>
            </a:r>
          </a:p>
          <a:p>
            <a:pPr marL="285750" indent="-285750" algn="l">
              <a:buBlip>
                <a:blip r:embed="rId4"/>
              </a:buBlip>
            </a:pPr>
            <a:r>
              <a:rPr lang="en-US" sz="1800" b="1" spc="0">
                <a:ln w="0">
                  <a:solidFill>
                    <a:schemeClr val="bg1"/>
                  </a:solidFill>
                </a:ln>
                <a:cs typeface="Calibri"/>
              </a:rPr>
              <a:t>Hailey Skoglund</a:t>
            </a:r>
          </a:p>
          <a:p>
            <a:pPr marL="285750" indent="-285750" algn="l">
              <a:buBlip>
                <a:blip r:embed="rId4"/>
              </a:buBlip>
            </a:pPr>
            <a:r>
              <a:rPr lang="en-US" sz="1800" b="1" spc="0">
                <a:ln w="0">
                  <a:solidFill>
                    <a:schemeClr val="bg1"/>
                  </a:solidFill>
                </a:ln>
                <a:cs typeface="Calibri"/>
              </a:rPr>
              <a:t>Gus Lipkin</a:t>
            </a:r>
          </a:p>
          <a:p>
            <a:pPr marL="285750" indent="-285750" algn="l">
              <a:buBlip>
                <a:blip r:embed="rId4"/>
              </a:buBlip>
            </a:pPr>
            <a:r>
              <a:rPr lang="en-US" sz="1800" b="1" spc="0">
                <a:ln w="0">
                  <a:solidFill>
                    <a:schemeClr val="bg1"/>
                  </a:solidFill>
                </a:ln>
                <a:cs typeface="Calibri"/>
              </a:rPr>
              <a:t>Jack Levitt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36C79E-2552-B64A-BA3B-5232B41EA3DF}"/>
              </a:ext>
            </a:extLst>
          </p:cNvPr>
          <p:cNvSpPr/>
          <p:nvPr/>
        </p:nvSpPr>
        <p:spPr>
          <a:xfrm>
            <a:off x="2511122" y="766863"/>
            <a:ext cx="716574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1905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Trader Joe’s Cultural </a:t>
            </a:r>
            <a:br>
              <a:rPr lang="en-US" sz="5400" b="1" cap="none" spc="0">
                <a:ln w="1905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</a:br>
            <a:r>
              <a:rPr lang="en-US" sz="5400" b="1" cap="none" spc="0">
                <a:ln w="1905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and Marketing Plan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89E817-E445-6649-B475-1057AF4FD5B6}"/>
              </a:ext>
            </a:extLst>
          </p:cNvPr>
          <p:cNvSpPr txBox="1"/>
          <p:nvPr/>
        </p:nvSpPr>
        <p:spPr>
          <a:xfrm>
            <a:off x="4048696" y="4478146"/>
            <a:ext cx="5062953" cy="646331"/>
          </a:xfrm>
          <a:prstGeom prst="rect">
            <a:avLst/>
          </a:prstGeom>
          <a:solidFill>
            <a:srgbClr val="EDF2F8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3600" b="1">
              <a:ln w="12700">
                <a:solidFill>
                  <a:schemeClr val="accent1">
                    <a:lumMod val="50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0826F0-16F0-304C-ACA1-DC19A19D12EF}"/>
              </a:ext>
            </a:extLst>
          </p:cNvPr>
          <p:cNvSpPr/>
          <p:nvPr/>
        </p:nvSpPr>
        <p:spPr>
          <a:xfrm>
            <a:off x="4411606" y="4336812"/>
            <a:ext cx="43371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>
                <a:ln w="127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498493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61877CC4-D40F-4AA7-9918-B650DE6D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27AA3049-D42F-46F6-856C-F9B8925E6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EC7C2A9-C77C-442E-800B-313E0D3F2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007B62E5-5E62-4CB8-AFD5-1B59D2B62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99BCEFE9-2CB0-4D92-9EAF-2AD0F6B8F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147C330-3181-415C-816F-438221410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0F6163FB-E4BC-4359-ABB1-1FAA98579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089531CE-7400-41BD-B67A-AAE15984D6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6" name="Rectangle 195">
            <a:extLst>
              <a:ext uri="{FF2B5EF4-FFF2-40B4-BE49-F238E27FC236}">
                <a16:creationId xmlns:a16="http://schemas.microsoft.com/office/drawing/2014/main" id="{BB4D2D9A-75D3-4CEA-89BA-9CAE0AE7C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DE4EBB38-B143-4CA0-8578-8D365EF2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E8F5CD8-7AEB-2D47-AEB3-FEAAB2175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0698" y="2499191"/>
            <a:ext cx="6604255" cy="2227892"/>
          </a:xfrm>
        </p:spPr>
        <p:txBody>
          <a:bodyPr vert="horz" lIns="91440" tIns="45720" rIns="91440" bIns="45720" rtlCol="0">
            <a:normAutofit fontScale="25000" lnSpcReduction="20000"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6600" spc="80">
                <a:ea typeface="+mn-lt"/>
                <a:cs typeface="+mn-lt"/>
              </a:rPr>
              <a:t>Headquarters: Monrovia, California</a:t>
            </a:r>
            <a:endParaRPr lang="en-US"/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6600" spc="80"/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6600" spc="80"/>
              <a:t>First Opened: 1967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6600" spc="80"/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6600" spc="80"/>
              <a:t>Current Locations: 530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6600" spc="80"/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6600" spc="80"/>
              <a:t>Estimated Net Sales: $13.7 Billion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6600" spc="80"/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6600" spc="80"/>
              <a:t>Hawaiian Décor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6600" spc="80"/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6600" spc="80"/>
              <a:t>Sells Unique Items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6600" spc="80"/>
          </a:p>
          <a:p>
            <a:pPr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6600" spc="80"/>
          </a:p>
          <a:p>
            <a:pPr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6600" spc="80"/>
          </a:p>
          <a:p>
            <a:pPr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6600" spc="80"/>
          </a:p>
          <a:p>
            <a:pPr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6600" spc="80"/>
          </a:p>
          <a:p>
            <a:pPr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6600" spc="80"/>
          </a:p>
          <a:p>
            <a:pPr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6600" spc="80"/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400" spc="80"/>
              <a:t>   </a:t>
            </a: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B5E93901-A9BB-41F0-867B-5E60564187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4898" y="446824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A875BCCB-8D59-4F4A-9DFF-452377331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12670F45-B550-467C-95B2-55941AB840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8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7A914574-F3F9-4FAE-8D10-C61967DD3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C524F57-08D2-48E3-8879-FF22D78AD9D6}"/>
              </a:ext>
            </a:extLst>
          </p:cNvPr>
          <p:cNvSpPr txBox="1"/>
          <p:nvPr/>
        </p:nvSpPr>
        <p:spPr>
          <a:xfrm>
            <a:off x="-1429656" y="1371600"/>
            <a:ext cx="1095828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/>
              <a:t>ABOUT TRADER JOE'S</a:t>
            </a:r>
          </a:p>
        </p:txBody>
      </p:sp>
      <p:pic>
        <p:nvPicPr>
          <p:cNvPr id="4" name="Picture 4" descr="A picture containing text, indoor, marketplace, scene&#10;&#10;Description automatically generated">
            <a:extLst>
              <a:ext uri="{FF2B5EF4-FFF2-40B4-BE49-F238E27FC236}">
                <a16:creationId xmlns:a16="http://schemas.microsoft.com/office/drawing/2014/main" id="{259AC036-9738-4361-90CD-558601483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708" y="4152852"/>
            <a:ext cx="2542674" cy="1886762"/>
          </a:xfrm>
          <a:prstGeom prst="rect">
            <a:avLst/>
          </a:prstGeom>
        </p:spPr>
      </p:pic>
      <p:pic>
        <p:nvPicPr>
          <p:cNvPr id="6" name="Picture 6" descr="A picture containing text, building, outdoor, sign&#10;&#10;Description automatically generated">
            <a:extLst>
              <a:ext uri="{FF2B5EF4-FFF2-40B4-BE49-F238E27FC236}">
                <a16:creationId xmlns:a16="http://schemas.microsoft.com/office/drawing/2014/main" id="{B28449FE-DEA8-403A-9EB7-C86B98142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6500" y="875966"/>
            <a:ext cx="2530214" cy="1694449"/>
          </a:xfrm>
          <a:prstGeom prst="rect">
            <a:avLst/>
          </a:prstGeom>
        </p:spPr>
      </p:pic>
      <p:pic>
        <p:nvPicPr>
          <p:cNvPr id="8" name="Picture 8" descr="A picture containing text, person, indoor, marketplace&#10;&#10;Description automatically generated">
            <a:extLst>
              <a:ext uri="{FF2B5EF4-FFF2-40B4-BE49-F238E27FC236}">
                <a16:creationId xmlns:a16="http://schemas.microsoft.com/office/drawing/2014/main" id="{7FB6D6FB-9338-40EF-ABCE-E4FFE18F0D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0079" y="2562771"/>
            <a:ext cx="2540000" cy="15896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47BBF23-83DF-DE47-893E-04AF163C35BD}"/>
              </a:ext>
            </a:extLst>
          </p:cNvPr>
          <p:cNvSpPr/>
          <p:nvPr/>
        </p:nvSpPr>
        <p:spPr>
          <a:xfrm>
            <a:off x="332873" y="6484089"/>
            <a:ext cx="450796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Hailey Skoglund, </a:t>
            </a:r>
            <a:r>
              <a:rPr lang="en-US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Jack Levitt</a:t>
            </a:r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Gus Lipkin</a:t>
            </a:r>
          </a:p>
        </p:txBody>
      </p:sp>
    </p:spTree>
    <p:extLst>
      <p:ext uri="{BB962C8B-B14F-4D97-AF65-F5344CB8AC3E}">
        <p14:creationId xmlns:p14="http://schemas.microsoft.com/office/powerpoint/2010/main" val="1653321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146">
            <a:extLst>
              <a:ext uri="{FF2B5EF4-FFF2-40B4-BE49-F238E27FC236}">
                <a16:creationId xmlns:a16="http://schemas.microsoft.com/office/drawing/2014/main" id="{1B5D6631-F74B-410E-B60D-7C97D6D77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6F300CB1-0412-47A2-BA30-07135C98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1AC820A-F7A7-46F3-933A-2CCC7201D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8DAFCA3D-277C-4C06-BC17-5108F3A70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5457DF47-900A-447E-9B61-2B94B7495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84772325-EEFF-4BA8-841C-29A78A2E4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AD3094C5-7785-41DD-B095-217D26651E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ED3CF66E-289D-4AB8-85D9-C0B9AE18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Rectangle 159">
            <a:extLst>
              <a:ext uri="{FF2B5EF4-FFF2-40B4-BE49-F238E27FC236}">
                <a16:creationId xmlns:a16="http://schemas.microsoft.com/office/drawing/2014/main" id="{2BEE9E27-5550-4DAA-935D-B987C1160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pic>
        <p:nvPicPr>
          <p:cNvPr id="2050" name="Picture 2" descr="A person standing in front of a building with a sign&#10;&#10;Description automatically generated with low confidence">
            <a:extLst>
              <a:ext uri="{FF2B5EF4-FFF2-40B4-BE49-F238E27FC236}">
                <a16:creationId xmlns:a16="http://schemas.microsoft.com/office/drawing/2014/main" id="{D1AA0CFE-6FE6-3E42-B2C7-44B52C6624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5" r="22145" b="-1"/>
          <a:stretch/>
        </p:blipFill>
        <p:spPr bwMode="auto">
          <a:xfrm>
            <a:off x="7228702" y="621793"/>
            <a:ext cx="4342547" cy="561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2" name="Rectangle 161">
            <a:extLst>
              <a:ext uri="{FF2B5EF4-FFF2-40B4-BE49-F238E27FC236}">
                <a16:creationId xmlns:a16="http://schemas.microsoft.com/office/drawing/2014/main" id="{9B4AF4B7-C89D-4321-877F-0944ED8F4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99A8B7-3EB7-2741-94B6-B020B98B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849" y="1348844"/>
            <a:ext cx="5716338" cy="82709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6000"/>
              <a:t>Pirate Joe’s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D22F5-E45E-6444-A91F-355A61FAA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7386" y="2257052"/>
            <a:ext cx="5355264" cy="3375263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28575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pc="80"/>
              <a:t>Pirate Joe’s was started in 2012 by </a:t>
            </a:r>
            <a:r>
              <a:rPr lang="en-US"/>
              <a:t>Mike </a:t>
            </a:r>
            <a:r>
              <a:rPr lang="en-US" err="1"/>
              <a:t>Hallatt</a:t>
            </a:r>
            <a:r>
              <a:rPr lang="en-US"/>
              <a:t> </a:t>
            </a:r>
            <a:r>
              <a:rPr lang="en-US" spc="80"/>
              <a:t>located in the Kitsilano neighborhood of Vancouver</a:t>
            </a:r>
          </a:p>
          <a:p>
            <a:pPr marL="285750" indent="-28575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pc="80"/>
              <a:t>It moved to a bigger location in 2016</a:t>
            </a:r>
          </a:p>
          <a:p>
            <a:pPr marL="285750" indent="-28575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pc="80"/>
              <a:t>Trader Joe’s sued and lost when a US Federal court ruled that Trader Joe’s was not losing sales because they are not in Canada</a:t>
            </a:r>
          </a:p>
          <a:p>
            <a:pPr marL="285750" indent="-28575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pc="80"/>
              <a:t>At one point they had three vans and a warehouse to facilitate operations</a:t>
            </a:r>
          </a:p>
          <a:p>
            <a:pPr marL="285750" indent="-28575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pc="80"/>
              <a:t>Items are marked up 30% with frozen foods, coffee, wild rice, and body care products selling best</a:t>
            </a:r>
          </a:p>
          <a:p>
            <a:pPr marL="285750" indent="-28575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pc="80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486F1C7C-0D59-4A57-B9FF-60AF2D0EC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4898" y="446824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5735DC8C-B370-4340-B37D-4472C1639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C404BB8C-445B-49D4-853C-25A931286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8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045B8EE3-9336-45C5-ACE9-280CCFD2F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01B8C92-182E-4742-8D75-02DB91B6BC41}"/>
              </a:ext>
            </a:extLst>
          </p:cNvPr>
          <p:cNvSpPr/>
          <p:nvPr/>
        </p:nvSpPr>
        <p:spPr>
          <a:xfrm>
            <a:off x="332873" y="6484089"/>
            <a:ext cx="450796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Hailey Skoglund, </a:t>
            </a:r>
            <a:r>
              <a:rPr lang="en-US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Jack Levitt</a:t>
            </a:r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Gus Lipkin</a:t>
            </a:r>
          </a:p>
        </p:txBody>
      </p:sp>
    </p:spTree>
    <p:extLst>
      <p:ext uri="{BB962C8B-B14F-4D97-AF65-F5344CB8AC3E}">
        <p14:creationId xmlns:p14="http://schemas.microsoft.com/office/powerpoint/2010/main" val="542741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3A8C6BC2-E9E2-4780-8A41-064073CD4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70450CF-22E9-4B1D-B146-30FEE770C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0238079-1F65-476A-BC6C-F2D3BD268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740C935-D2D3-4F63-A4DA-CD768BB3F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E8D8045-0F80-4964-B591-0D599AB42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F8A5889-0EE6-4E19-98FE-29F79E987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B0FE4C3-64BE-4A2B-818D-4D8447934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4670D04-30D8-487E-A3F4-0655E4801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5472113B-41FA-450E-B533-F51733045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pic>
        <p:nvPicPr>
          <p:cNvPr id="4098" name="Picture 2" descr="Free Pirate Cliparts, Download Free Clip Art, Free Clip Art on Clipart  Library">
            <a:extLst>
              <a:ext uri="{FF2B5EF4-FFF2-40B4-BE49-F238E27FC236}">
                <a16:creationId xmlns:a16="http://schemas.microsoft.com/office/drawing/2014/main" id="{BFE83AB9-FC04-FD44-A340-0653D34CA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28703" y="1679764"/>
            <a:ext cx="3750954" cy="351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3CB5E9E0-7C44-46B5-B3E8-E62887B31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D22F5-E45E-6444-A91F-355A61FAA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7386" y="1411616"/>
            <a:ext cx="5355264" cy="4220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b="1" spc="80"/>
              <a:t>“There are people who appreciate the selection that having Trader Joe’s products in Vancouver gives them”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EF88855-34D7-45DF-9DB8-682E4A358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4898" y="446824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C6981A1-6AD0-44A6-84F4-420410F3B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D9FF0FB-30CE-40B4-B3F2-A565E71CE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8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7216A06-7EF2-4C72-8D1E-8959D3EBC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6" name="Picture 10" descr="Canada Flag Canadian - Free vector graphic on Pixabay">
            <a:extLst>
              <a:ext uri="{FF2B5EF4-FFF2-40B4-BE49-F238E27FC236}">
                <a16:creationId xmlns:a16="http://schemas.microsoft.com/office/drawing/2014/main" id="{3B91F1CC-2E94-C140-B9B4-16E032BF8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555" y="1654197"/>
            <a:ext cx="1519266" cy="100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5647E5C-4338-4F43-AC6A-087A720D7FEA}"/>
              </a:ext>
            </a:extLst>
          </p:cNvPr>
          <p:cNvSpPr/>
          <p:nvPr/>
        </p:nvSpPr>
        <p:spPr>
          <a:xfrm>
            <a:off x="332873" y="6484089"/>
            <a:ext cx="450796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Hailey Skoglund, </a:t>
            </a:r>
            <a:r>
              <a:rPr lang="en-US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Jack Levitt</a:t>
            </a:r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Gus Lipkin</a:t>
            </a:r>
          </a:p>
        </p:txBody>
      </p:sp>
    </p:spTree>
    <p:extLst>
      <p:ext uri="{BB962C8B-B14F-4D97-AF65-F5344CB8AC3E}">
        <p14:creationId xmlns:p14="http://schemas.microsoft.com/office/powerpoint/2010/main" val="3981275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Rectangle 74">
            <a:extLst>
              <a:ext uri="{FF2B5EF4-FFF2-40B4-BE49-F238E27FC236}">
                <a16:creationId xmlns:a16="http://schemas.microsoft.com/office/drawing/2014/main" id="{1F225CE5-47CE-4137-A57A-A2ED33D3F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54" name="Rectangle 76">
            <a:extLst>
              <a:ext uri="{FF2B5EF4-FFF2-40B4-BE49-F238E27FC236}">
                <a16:creationId xmlns:a16="http://schemas.microsoft.com/office/drawing/2014/main" id="{A4CDF532-7A31-4FEB-BF8E-5D20B1D82E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060" name="Rectangle 78">
            <a:extLst>
              <a:ext uri="{FF2B5EF4-FFF2-40B4-BE49-F238E27FC236}">
                <a16:creationId xmlns:a16="http://schemas.microsoft.com/office/drawing/2014/main" id="{9D9EF154-55CA-4470-86D7-4444FA753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066" name="Rectangle 80">
            <a:extLst>
              <a:ext uri="{FF2B5EF4-FFF2-40B4-BE49-F238E27FC236}">
                <a16:creationId xmlns:a16="http://schemas.microsoft.com/office/drawing/2014/main" id="{92A16D93-C1C4-4950-8D6F-7E066D3EB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72" name="Group 82">
            <a:extLst>
              <a:ext uri="{FF2B5EF4-FFF2-40B4-BE49-F238E27FC236}">
                <a16:creationId xmlns:a16="http://schemas.microsoft.com/office/drawing/2014/main" id="{4EF3C1DF-62BB-40F4-A85E-95E115F82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0519E85-2B1A-4392-910B-D3CD6BFFE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Straight Connector 84">
              <a:extLst>
                <a:ext uri="{FF2B5EF4-FFF2-40B4-BE49-F238E27FC236}">
                  <a16:creationId xmlns:a16="http://schemas.microsoft.com/office/drawing/2014/main" id="{BCC2BAC3-B1F6-430E-A9C0-EA922686E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378EDAA-DD1F-48C2-9D7A-1A8D91E12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0" name="Rectangle 87">
            <a:extLst>
              <a:ext uri="{FF2B5EF4-FFF2-40B4-BE49-F238E27FC236}">
                <a16:creationId xmlns:a16="http://schemas.microsoft.com/office/drawing/2014/main" id="{73B8B8D8-7E64-490E-809B-2CDE847E6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3" name="Rectangle 89">
            <a:extLst>
              <a:ext uri="{FF2B5EF4-FFF2-40B4-BE49-F238E27FC236}">
                <a16:creationId xmlns:a16="http://schemas.microsoft.com/office/drawing/2014/main" id="{A096E6D1-425F-44C9-9DD5-66879DF05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4" y="0"/>
            <a:ext cx="12191969" cy="6858000"/>
          </a:xfrm>
          <a:prstGeom prst="rect">
            <a:avLst/>
          </a:prstGeom>
          <a:blipFill dpi="0" rotWithShape="1">
            <a:blip r:embed="rId3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04" name="Rectangle 91">
            <a:extLst>
              <a:ext uri="{FF2B5EF4-FFF2-40B4-BE49-F238E27FC236}">
                <a16:creationId xmlns:a16="http://schemas.microsoft.com/office/drawing/2014/main" id="{1E7DE5A9-D08E-414D-9327-66477C86D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4804317" cy="557107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05" name="Rectangle 93">
            <a:extLst>
              <a:ext uri="{FF2B5EF4-FFF2-40B4-BE49-F238E27FC236}">
                <a16:creationId xmlns:a16="http://schemas.microsoft.com/office/drawing/2014/main" id="{6FAB0FEE-09BB-4EDA-B93F-D83DBF7F1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9787" y="809244"/>
            <a:ext cx="4471416" cy="52395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FDD6D4-BEC6-4326-915F-D08E1FAD3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42" y="1559768"/>
            <a:ext cx="3576306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cap="all" spc="-100"/>
              <a:t>Cultural Profile</a:t>
            </a:r>
          </a:p>
        </p:txBody>
      </p:sp>
      <p:sp>
        <p:nvSpPr>
          <p:cNvPr id="1106" name="Rectangle 95">
            <a:extLst>
              <a:ext uri="{FF2B5EF4-FFF2-40B4-BE49-F238E27FC236}">
                <a16:creationId xmlns:a16="http://schemas.microsoft.com/office/drawing/2014/main" id="{7DD0DF56-BD69-469E-A38E-4B19BCF6F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85375" y="640856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07" name="Straight Connector 97">
            <a:extLst>
              <a:ext uri="{FF2B5EF4-FFF2-40B4-BE49-F238E27FC236}">
                <a16:creationId xmlns:a16="http://schemas.microsoft.com/office/drawing/2014/main" id="{D8BCA82B-38F0-4149-85C3-3F322348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0796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99">
            <a:extLst>
              <a:ext uri="{FF2B5EF4-FFF2-40B4-BE49-F238E27FC236}">
                <a16:creationId xmlns:a16="http://schemas.microsoft.com/office/drawing/2014/main" id="{0B58A091-4020-4326-9E34-241316523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92436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01">
            <a:extLst>
              <a:ext uri="{FF2B5EF4-FFF2-40B4-BE49-F238E27FC236}">
                <a16:creationId xmlns:a16="http://schemas.microsoft.com/office/drawing/2014/main" id="{037F0F17-4801-4017-BAF6-00E5B3711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0796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10" name="Rectangle 103">
            <a:extLst>
              <a:ext uri="{FF2B5EF4-FFF2-40B4-BE49-F238E27FC236}">
                <a16:creationId xmlns:a16="http://schemas.microsoft.com/office/drawing/2014/main" id="{65A74497-B00D-4666-A0B3-A4D5846667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1" name="Rectangle 105">
            <a:extLst>
              <a:ext uri="{FF2B5EF4-FFF2-40B4-BE49-F238E27FC236}">
                <a16:creationId xmlns:a16="http://schemas.microsoft.com/office/drawing/2014/main" id="{E3042982-49C6-45EE-BDDD-60818FD6E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oez4traderjoez on Twitter: &quot;No better feeling than when the Trader Joe's  cashier compliments your purchase 😍 #traderjoes #starterpackmeme #meme… &quot;">
            <a:extLst>
              <a:ext uri="{FF2B5EF4-FFF2-40B4-BE49-F238E27FC236}">
                <a16:creationId xmlns:a16="http://schemas.microsoft.com/office/drawing/2014/main" id="{3BFCED65-A944-8440-803E-6EF9C1C25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" t="-249" r="356" b="247"/>
          <a:stretch/>
        </p:blipFill>
        <p:spPr bwMode="auto">
          <a:xfrm>
            <a:off x="6420908" y="491639"/>
            <a:ext cx="2364317" cy="24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2" name="Rectangle 107">
            <a:extLst>
              <a:ext uri="{FF2B5EF4-FFF2-40B4-BE49-F238E27FC236}">
                <a16:creationId xmlns:a16="http://schemas.microsoft.com/office/drawing/2014/main" id="{F22AFE86-CBF4-4922-8A26-72926EEDA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That Trader Joe's trail mix. | Starter packs meme, Really funny memes,  Karen memes">
            <a:extLst>
              <a:ext uri="{FF2B5EF4-FFF2-40B4-BE49-F238E27FC236}">
                <a16:creationId xmlns:a16="http://schemas.microsoft.com/office/drawing/2014/main" id="{C38B2472-11FD-8146-8910-602FC90FCB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" t="-425" r="-139" b="423"/>
          <a:stretch/>
        </p:blipFill>
        <p:spPr bwMode="auto">
          <a:xfrm>
            <a:off x="9502775" y="805687"/>
            <a:ext cx="2364317" cy="177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3" name="Rectangle 109">
            <a:extLst>
              <a:ext uri="{FF2B5EF4-FFF2-40B4-BE49-F238E27FC236}">
                <a16:creationId xmlns:a16="http://schemas.microsoft.com/office/drawing/2014/main" id="{6A15D8E2-87CB-41EE-86A1-5AA8A0EB9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6100915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Shopping at Trader Joe's Starter Pack | /r/starterpacks | Starter Packs |  Know Your Meme">
            <a:extLst>
              <a:ext uri="{FF2B5EF4-FFF2-40B4-BE49-F238E27FC236}">
                <a16:creationId xmlns:a16="http://schemas.microsoft.com/office/drawing/2014/main" id="{D1C1CC91-4BBF-DD42-9060-411FEDABA0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" r="310" b="2"/>
          <a:stretch/>
        </p:blipFill>
        <p:spPr bwMode="auto">
          <a:xfrm>
            <a:off x="7319405" y="3796452"/>
            <a:ext cx="3660207" cy="273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EEF42E3-9E50-7347-BEAB-039A8E011F1A}"/>
              </a:ext>
            </a:extLst>
          </p:cNvPr>
          <p:cNvSpPr/>
          <p:nvPr/>
        </p:nvSpPr>
        <p:spPr>
          <a:xfrm>
            <a:off x="332873" y="6484089"/>
            <a:ext cx="450796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Hailey Skoglund, </a:t>
            </a:r>
            <a:r>
              <a:rPr 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Jack Levitt</a:t>
            </a:r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Gus Lipkin</a:t>
            </a:r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1902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C0CB6-2BE4-824B-8A7F-44E264A30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Who shops at trader joe’s?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B27A3E-51F1-4C4A-BA43-0886B7B10D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Data sourced from Numerator: </a:t>
            </a:r>
            <a:r>
              <a:rPr lang="en-US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snapshot.numerator.com</a:t>
            </a:r>
            <a:r>
              <a:rPr lang="en-US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/retailer/</a:t>
            </a:r>
            <a:r>
              <a:rPr lang="en-US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trader_joes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1B1CE3-7911-7649-9093-0DED9B39CD57}"/>
              </a:ext>
            </a:extLst>
          </p:cNvPr>
          <p:cNvSpPr/>
          <p:nvPr/>
        </p:nvSpPr>
        <p:spPr>
          <a:xfrm>
            <a:off x="332873" y="6484089"/>
            <a:ext cx="450796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Hailey Skoglund, </a:t>
            </a:r>
            <a:r>
              <a:rPr 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Jack Levitt</a:t>
            </a:r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Gus Lipkin</a:t>
            </a:r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47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C567DD95-42B7-4C98-A5A2-1A3EFBF30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5E6BD12-7FA8-44C6-9D03-5CB0EB86E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B46EEA0-5755-4E1A-9D0F-30A8E1286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74CE269-ED4E-405A-B10F-A7E8B3902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0B5899B-9417-4F17-86B4-E533FB956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737CDB1C-BBC9-4959-87C1-D046BF304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3FE4EA4-109C-47C4-8AAF-7C36F6F9F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CF8DD39-B811-4288-971A-5BE0949AE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8576467B-8CB4-4B80-A493-3372BA952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7CD417C-D6F6-4C08-87EA-E8AB759F6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96C2721-C032-47B7-8FC9-6EF6D015B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4898" y="446824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7056F0E-D8E0-4F29-BB2A-509EFF36F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262EB1BA-CC13-4F75-BA7F-FE4182E19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8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D9B2A80E-C52C-4AF5-9000-D9E4C77CD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id="{16AC6FA3-22DE-9843-9BD0-DED59A390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849" y="1348844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/>
              <a:t>Age and Race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E8F5CD8-7AEB-2D47-AEB3-FEAAB2175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7386" y="4682062"/>
            <a:ext cx="5355264" cy="950253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pc="80"/>
              <a:t>Roughly 50% of shoppers are middle aged (35-64)</a:t>
            </a:r>
          </a:p>
          <a:p>
            <a:pPr marL="285750" indent="-28575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pc="80"/>
              <a:t>Nearly 50% of shoppers are Asian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pc="80"/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E2CD2323-045A-074A-B715-85DFF3879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725" y="945657"/>
            <a:ext cx="3756027" cy="2322477"/>
          </a:xfrm>
          <a:prstGeom prst="rect">
            <a:avLst/>
          </a:prstGeom>
        </p:spPr>
      </p:pic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B0A2EEBA-0383-9A49-9902-0EE185969F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397" y="3589867"/>
            <a:ext cx="3814683" cy="235874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F9F1FAE-AF4C-6343-8CC0-34A2E85D0151}"/>
              </a:ext>
            </a:extLst>
          </p:cNvPr>
          <p:cNvSpPr/>
          <p:nvPr/>
        </p:nvSpPr>
        <p:spPr>
          <a:xfrm>
            <a:off x="332873" y="6484089"/>
            <a:ext cx="450796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Hailey Skoglund, </a:t>
            </a:r>
            <a:r>
              <a:rPr 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Jack Levitt</a:t>
            </a:r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Gus Lipkin</a:t>
            </a:r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4569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133">
            <a:extLst>
              <a:ext uri="{FF2B5EF4-FFF2-40B4-BE49-F238E27FC236}">
                <a16:creationId xmlns:a16="http://schemas.microsoft.com/office/drawing/2014/main" id="{C567DD95-42B7-4C98-A5A2-1A3EFBF30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" name="Rectangle 135">
            <a:extLst>
              <a:ext uri="{FF2B5EF4-FFF2-40B4-BE49-F238E27FC236}">
                <a16:creationId xmlns:a16="http://schemas.microsoft.com/office/drawing/2014/main" id="{A5E6BD12-7FA8-44C6-9D03-5CB0EB86E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73" name="Rectangle 137">
            <a:extLst>
              <a:ext uri="{FF2B5EF4-FFF2-40B4-BE49-F238E27FC236}">
                <a16:creationId xmlns:a16="http://schemas.microsoft.com/office/drawing/2014/main" id="{DB46EEA0-5755-4E1A-9D0F-30A8E1286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74" name="Rectangle 139">
            <a:extLst>
              <a:ext uri="{FF2B5EF4-FFF2-40B4-BE49-F238E27FC236}">
                <a16:creationId xmlns:a16="http://schemas.microsoft.com/office/drawing/2014/main" id="{B74CE269-ED4E-405A-B10F-A7E8B3902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5" name="Group 141">
            <a:extLst>
              <a:ext uri="{FF2B5EF4-FFF2-40B4-BE49-F238E27FC236}">
                <a16:creationId xmlns:a16="http://schemas.microsoft.com/office/drawing/2014/main" id="{20B5899B-9417-4F17-86B4-E533FB956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37CDB1C-BBC9-4959-87C1-D046BF304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23FE4EA4-109C-47C4-8AAF-7C36F6F9F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1CF8DD39-B811-4288-971A-5BE0949AE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6" name="Rectangle 146">
            <a:extLst>
              <a:ext uri="{FF2B5EF4-FFF2-40B4-BE49-F238E27FC236}">
                <a16:creationId xmlns:a16="http://schemas.microsoft.com/office/drawing/2014/main" id="{8576467B-8CB4-4B80-A493-3372BA952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B0BFA45F-3BE9-AF45-AC23-F279A88E5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850" y="656527"/>
            <a:ext cx="2939695" cy="1817712"/>
          </a:xfrm>
          <a:prstGeom prst="rect">
            <a:avLst/>
          </a:prstGeom>
        </p:spPr>
      </p:pic>
      <p:sp>
        <p:nvSpPr>
          <p:cNvPr id="177" name="Rectangle 148">
            <a:extLst>
              <a:ext uri="{FF2B5EF4-FFF2-40B4-BE49-F238E27FC236}">
                <a16:creationId xmlns:a16="http://schemas.microsoft.com/office/drawing/2014/main" id="{37CD417C-D6F6-4C08-87EA-E8AB759F6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16AC6FA3-22DE-9843-9BD0-DED59A390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849" y="1348844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/>
              <a:t>Income, education, and family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E8F5CD8-7AEB-2D47-AEB3-FEAAB2175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7386" y="4682062"/>
            <a:ext cx="5355264" cy="950253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pc="80"/>
              <a:t>43% make over 100k a year</a:t>
            </a:r>
          </a:p>
          <a:p>
            <a:pPr marL="285750" indent="-28575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pc="80"/>
              <a:t>86.9% have a college degree or higher</a:t>
            </a:r>
          </a:p>
          <a:p>
            <a:pPr marL="285750" indent="-28575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pc="80"/>
              <a:t>48.3% are parents</a:t>
            </a:r>
          </a:p>
        </p:txBody>
      </p:sp>
      <p:sp>
        <p:nvSpPr>
          <p:cNvPr id="178" name="Rectangle 150">
            <a:extLst>
              <a:ext uri="{FF2B5EF4-FFF2-40B4-BE49-F238E27FC236}">
                <a16:creationId xmlns:a16="http://schemas.microsoft.com/office/drawing/2014/main" id="{596C2721-C032-47B7-8FC9-6EF6D015B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4898" y="446824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9" name="Straight Connector 152">
            <a:extLst>
              <a:ext uri="{FF2B5EF4-FFF2-40B4-BE49-F238E27FC236}">
                <a16:creationId xmlns:a16="http://schemas.microsoft.com/office/drawing/2014/main" id="{E7056F0E-D8E0-4F29-BB2A-509EFF36F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54">
            <a:extLst>
              <a:ext uri="{FF2B5EF4-FFF2-40B4-BE49-F238E27FC236}">
                <a16:creationId xmlns:a16="http://schemas.microsoft.com/office/drawing/2014/main" id="{262EB1BA-CC13-4F75-BA7F-FE4182E19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8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56">
            <a:extLst>
              <a:ext uri="{FF2B5EF4-FFF2-40B4-BE49-F238E27FC236}">
                <a16:creationId xmlns:a16="http://schemas.microsoft.com/office/drawing/2014/main" id="{D9B2A80E-C52C-4AF5-9000-D9E4C77CD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28EB45F9-0471-AA45-8EEE-5F65697A0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847" y="2447826"/>
            <a:ext cx="2939697" cy="1817713"/>
          </a:xfrm>
          <a:prstGeom prst="rect">
            <a:avLst/>
          </a:prstGeom>
        </p:spPr>
      </p:pic>
      <p:pic>
        <p:nvPicPr>
          <p:cNvPr id="9" name="Picture 8" descr="Chart, pie chart&#10;&#10;Description automatically generated">
            <a:extLst>
              <a:ext uri="{FF2B5EF4-FFF2-40B4-BE49-F238E27FC236}">
                <a16:creationId xmlns:a16="http://schemas.microsoft.com/office/drawing/2014/main" id="{06C39C34-AF66-3945-A774-F6A604FA9E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846" y="4329304"/>
            <a:ext cx="2939697" cy="181771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3ADD13E-921A-2740-A692-C719563DBF73}"/>
              </a:ext>
            </a:extLst>
          </p:cNvPr>
          <p:cNvSpPr/>
          <p:nvPr/>
        </p:nvSpPr>
        <p:spPr>
          <a:xfrm>
            <a:off x="332873" y="6484089"/>
            <a:ext cx="450796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Hailey Skoglund, </a:t>
            </a:r>
            <a:r>
              <a:rPr 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Jack Levitt</a:t>
            </a:r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Gus Lipkin</a:t>
            </a:r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70405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TJ Black Text">
      <a:dk1>
        <a:srgbClr val="000000"/>
      </a:dk1>
      <a:lt1>
        <a:srgbClr val="FFFFFF"/>
      </a:lt1>
      <a:dk2>
        <a:srgbClr val="D21242"/>
      </a:dk2>
      <a:lt2>
        <a:srgbClr val="DFE3E5"/>
      </a:lt2>
      <a:accent1>
        <a:srgbClr val="D21242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720E48ED7A2343876A20847C10CA07" ma:contentTypeVersion="8" ma:contentTypeDescription="Create a new document." ma:contentTypeScope="" ma:versionID="37f2ea872a825e501946a65e7341fa88">
  <xsd:schema xmlns:xsd="http://www.w3.org/2001/XMLSchema" xmlns:xs="http://www.w3.org/2001/XMLSchema" xmlns:p="http://schemas.microsoft.com/office/2006/metadata/properties" xmlns:ns2="0cf7f470-7456-4c1c-acd6-722370efb6b0" targetNamespace="http://schemas.microsoft.com/office/2006/metadata/properties" ma:root="true" ma:fieldsID="b72dcc61d0d154052981dec0afbc0918" ns2:_="">
    <xsd:import namespace="0cf7f470-7456-4c1c-acd6-722370efb6b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f7f470-7456-4c1c-acd6-722370efb6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AD12CB-B108-4DC5-8FD4-4323CFD44C7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F3A500A-2BA7-426D-9051-2E810A0E3485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0cf7f470-7456-4c1c-acd6-722370efb6b0"/>
    <ds:schemaRef ds:uri="http://purl.org/dc/elements/1.1/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A5B75B7-4919-4E6A-B732-BF0386485183}">
  <ds:schemaRefs>
    <ds:schemaRef ds:uri="0cf7f470-7456-4c1c-acd6-722370efb6b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{0F78922E-14D8-D144-A26F-53A9493ACC2A}tf10001067</Template>
  <TotalTime>0</TotalTime>
  <Words>872</Words>
  <Application>Microsoft Macintosh PowerPoint</Application>
  <PresentationFormat>Widescreen</PresentationFormat>
  <Paragraphs>146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Century Gothic</vt:lpstr>
      <vt:lpstr>Garamond</vt:lpstr>
      <vt:lpstr>Savon</vt:lpstr>
      <vt:lpstr>PowerPoint Presentation</vt:lpstr>
      <vt:lpstr>A Brief History</vt:lpstr>
      <vt:lpstr>PowerPoint Presentation</vt:lpstr>
      <vt:lpstr>Pirate Joe’s</vt:lpstr>
      <vt:lpstr>PowerPoint Presentation</vt:lpstr>
      <vt:lpstr>Cultural Profile</vt:lpstr>
      <vt:lpstr>Who shops at trader joe’s?</vt:lpstr>
      <vt:lpstr>Age and Race</vt:lpstr>
      <vt:lpstr>Income, education, and family</vt:lpstr>
      <vt:lpstr>Basket Size and shopping day</vt:lpstr>
      <vt:lpstr>Canada vs usa</vt:lpstr>
      <vt:lpstr>Canada's Key Differences</vt:lpstr>
      <vt:lpstr>CULTURAL ANALYSIS</vt:lpstr>
      <vt:lpstr>PowerPoint Presentation</vt:lpstr>
      <vt:lpstr>Economic Analysis</vt:lpstr>
      <vt:lpstr>PowerPoint Presentation</vt:lpstr>
      <vt:lpstr>Game Theory</vt:lpstr>
      <vt:lpstr>Four Firm Concentration</vt:lpstr>
      <vt:lpstr>Canadian Supermarket Grocery Sales  Value (billions) in FY 2019-2020</vt:lpstr>
      <vt:lpstr>Canadian Supermarket Grocery Sales Value (billions) in  FY 2019-2020 With Trader Joe’s US sales for the same period</vt:lpstr>
      <vt:lpstr>Marketing Strategy</vt:lpstr>
      <vt:lpstr>Target Market</vt:lpstr>
      <vt:lpstr>Product Differentiation</vt:lpstr>
      <vt:lpstr>Competitors and New Entrants</vt:lpstr>
      <vt:lpstr>Product Substitutes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Lipkin, Gus</cp:lastModifiedBy>
  <cp:revision>1</cp:revision>
  <dcterms:created xsi:type="dcterms:W3CDTF">2021-04-09T13:33:10Z</dcterms:created>
  <dcterms:modified xsi:type="dcterms:W3CDTF">2021-04-20T22:10:47Z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0x01010078720E48ED7A2343876A20847C10CA07</vt:lpwstr>
  </property>
</Properties>
</file>